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91" r:id="rId3"/>
    <p:sldId id="292" r:id="rId4"/>
    <p:sldId id="293" r:id="rId5"/>
    <p:sldId id="300" r:id="rId6"/>
    <p:sldId id="259" r:id="rId7"/>
    <p:sldId id="260" r:id="rId8"/>
    <p:sldId id="261" r:id="rId9"/>
    <p:sldId id="294" r:id="rId10"/>
    <p:sldId id="263" r:id="rId11"/>
    <p:sldId id="262" r:id="rId12"/>
    <p:sldId id="264" r:id="rId13"/>
    <p:sldId id="265" r:id="rId14"/>
    <p:sldId id="266" r:id="rId15"/>
    <p:sldId id="267" r:id="rId16"/>
    <p:sldId id="268" r:id="rId17"/>
    <p:sldId id="269" r:id="rId18"/>
    <p:sldId id="270" r:id="rId19"/>
    <p:sldId id="274" r:id="rId20"/>
    <p:sldId id="275" r:id="rId21"/>
    <p:sldId id="298" r:id="rId22"/>
    <p:sldId id="272" r:id="rId23"/>
    <p:sldId id="273" r:id="rId24"/>
    <p:sldId id="271" r:id="rId25"/>
    <p:sldId id="276" r:id="rId26"/>
    <p:sldId id="278" r:id="rId27"/>
    <p:sldId id="277" r:id="rId28"/>
    <p:sldId id="279" r:id="rId29"/>
    <p:sldId id="280" r:id="rId30"/>
    <p:sldId id="284" r:id="rId31"/>
    <p:sldId id="281" r:id="rId32"/>
    <p:sldId id="282" r:id="rId33"/>
    <p:sldId id="285" r:id="rId34"/>
    <p:sldId id="286" r:id="rId35"/>
    <p:sldId id="287" r:id="rId36"/>
    <p:sldId id="288" r:id="rId37"/>
    <p:sldId id="295" r:id="rId38"/>
    <p:sldId id="296" r:id="rId39"/>
    <p:sldId id="297" r:id="rId40"/>
    <p:sldId id="29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116" d="100"/>
          <a:sy n="116"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072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14739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34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73035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772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0293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41693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33735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96973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264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DDD60-8BC9-4A56-805C-3B1FC1BAEC1F}" type="datetimeFigureOut">
              <a:rPr lang="en-AU" smtClean="0"/>
              <a:t>23/12/2024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69327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DDD60-8BC9-4A56-805C-3B1FC1BAEC1F}" type="datetimeFigureOut">
              <a:rPr lang="en-AU" smtClean="0"/>
              <a:t>23/12/2024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188113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DDD60-8BC9-4A56-805C-3B1FC1BAEC1F}" type="datetimeFigureOut">
              <a:rPr lang="en-AU" smtClean="0"/>
              <a:t>23/12/2024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044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DD60-8BC9-4A56-805C-3B1FC1BAEC1F}" type="datetimeFigureOut">
              <a:rPr lang="en-AU" smtClean="0"/>
              <a:t>23/12/2024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3591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DDD60-8BC9-4A56-805C-3B1FC1BAEC1F}" type="datetimeFigureOut">
              <a:rPr lang="en-AU" smtClean="0"/>
              <a:t>23/12/2024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6953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
        <p:nvSpPr>
          <p:cNvPr id="5" name="Date Placeholder 4"/>
          <p:cNvSpPr>
            <a:spLocks noGrp="1"/>
          </p:cNvSpPr>
          <p:nvPr>
            <p:ph type="dt" sz="half" idx="10"/>
          </p:nvPr>
        </p:nvSpPr>
        <p:spPr/>
        <p:txBody>
          <a:bodyPr/>
          <a:lstStyle/>
          <a:p>
            <a:fld id="{A6CDDD60-8BC9-4A56-805C-3B1FC1BAEC1F}" type="datetimeFigureOut">
              <a:rPr lang="en-AU" smtClean="0"/>
              <a:t>23/12/2024</a:t>
            </a:fld>
            <a:endParaRPr lang="en-AU"/>
          </a:p>
        </p:txBody>
      </p:sp>
    </p:spTree>
    <p:extLst>
      <p:ext uri="{BB962C8B-B14F-4D97-AF65-F5344CB8AC3E}">
        <p14:creationId xmlns:p14="http://schemas.microsoft.com/office/powerpoint/2010/main" val="26119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CDDD60-8BC9-4A56-805C-3B1FC1BAEC1F}" type="datetimeFigureOut">
              <a:rPr lang="en-AU" smtClean="0"/>
              <a:t>23/12/2024</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D35A42-0430-4B7F-A768-F5C77B9302EB}" type="slidenum">
              <a:rPr lang="en-AU" smtClean="0"/>
              <a:t>‹#›</a:t>
            </a:fld>
            <a:endParaRPr lang="en-AU"/>
          </a:p>
        </p:txBody>
      </p:sp>
    </p:spTree>
    <p:extLst>
      <p:ext uri="{BB962C8B-B14F-4D97-AF65-F5344CB8AC3E}">
        <p14:creationId xmlns:p14="http://schemas.microsoft.com/office/powerpoint/2010/main" val="4279711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3.svg"/><Relationship Id="rId7"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3.svg"/><Relationship Id="rId7" Type="http://schemas.openxmlformats.org/officeDocument/2006/relationships/slide" Target="slide17.xml"/><Relationship Id="rId12" Type="http://schemas.openxmlformats.org/officeDocument/2006/relationships/slide" Target="slide2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21.xml"/><Relationship Id="rId5" Type="http://schemas.openxmlformats.org/officeDocument/2006/relationships/slide" Target="slide15.xml"/><Relationship Id="rId10" Type="http://schemas.openxmlformats.org/officeDocument/2006/relationships/slide" Target="slide20.xml"/><Relationship Id="rId4" Type="http://schemas.openxmlformats.org/officeDocument/2006/relationships/slide" Target="slide14.xml"/><Relationship Id="rId9" Type="http://schemas.openxmlformats.org/officeDocument/2006/relationships/slide" Target="slide19.xml"/><Relationship Id="rId14" Type="http://schemas.openxmlformats.org/officeDocument/2006/relationships/slide" Target="slide24.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4.xml"/><Relationship Id="rId3" Type="http://schemas.openxmlformats.org/officeDocument/2006/relationships/image" Target="../media/image3.svg"/><Relationship Id="rId7" Type="http://schemas.openxmlformats.org/officeDocument/2006/relationships/slide" Target="slide28.xml"/><Relationship Id="rId12" Type="http://schemas.openxmlformats.org/officeDocument/2006/relationships/slide" Target="slide3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2.xml"/><Relationship Id="rId5" Type="http://schemas.openxmlformats.org/officeDocument/2006/relationships/slide" Target="slide26.xml"/><Relationship Id="rId15" Type="http://schemas.openxmlformats.org/officeDocument/2006/relationships/slide" Target="slide36.xml"/><Relationship Id="rId10" Type="http://schemas.openxmlformats.org/officeDocument/2006/relationships/slide" Target="slide31.xml"/><Relationship Id="rId4" Type="http://schemas.openxmlformats.org/officeDocument/2006/relationships/slide" Target="slide25.xml"/><Relationship Id="rId9" Type="http://schemas.openxmlformats.org/officeDocument/2006/relationships/slide" Target="slide30.xml"/><Relationship Id="rId14" Type="http://schemas.openxmlformats.org/officeDocument/2006/relationships/slide" Target="slide35.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anzdata.org.au/anzdata/publications/attribution-stat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slide" Target="slide4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291944" y="1275426"/>
            <a:ext cx="5569413" cy="4307148"/>
          </a:xfrm>
        </p:spPr>
        <p:txBody>
          <a:bodyPr anchor="ctr">
            <a:normAutofit/>
          </a:bodyPr>
          <a:lstStyle/>
          <a:p>
            <a:pPr>
              <a:lnSpc>
                <a:spcPct val="90000"/>
              </a:lnSpc>
            </a:pPr>
            <a:r>
              <a:rPr lang="en-AU" sz="4600" dirty="0"/>
              <a:t>Kidney Failure in Aboriginal and Torres Strait Islander Australians</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821120" y="2753679"/>
            <a:ext cx="4078935" cy="1663907"/>
          </a:xfrm>
        </p:spPr>
        <p:txBody>
          <a:bodyPr anchor="ctr">
            <a:normAutofit fontScale="92500"/>
          </a:bodyPr>
          <a:lstStyle/>
          <a:p>
            <a:pPr algn="l">
              <a:lnSpc>
                <a:spcPct val="150000"/>
              </a:lnSpc>
            </a:pPr>
            <a:r>
              <a:rPr lang="en-AU" dirty="0">
                <a:solidFill>
                  <a:schemeClr val="bg1"/>
                </a:solidFill>
              </a:rPr>
              <a:t>ANZDATA Registry 47</a:t>
            </a:r>
            <a:r>
              <a:rPr lang="en-AU" baseline="30000" dirty="0">
                <a:solidFill>
                  <a:schemeClr val="bg1"/>
                </a:solidFill>
              </a:rPr>
              <a:t>th</a:t>
            </a:r>
            <a:r>
              <a:rPr lang="en-AU" dirty="0">
                <a:solidFill>
                  <a:schemeClr val="bg1"/>
                </a:solidFill>
              </a:rPr>
              <a:t> Annual Report</a:t>
            </a:r>
            <a:br>
              <a:rPr lang="en-AU" dirty="0">
                <a:solidFill>
                  <a:schemeClr val="bg1"/>
                </a:solidFill>
              </a:rPr>
            </a:br>
            <a:r>
              <a:rPr lang="en-AU" dirty="0">
                <a:solidFill>
                  <a:srgbClr val="FFFFFF"/>
                </a:solidFill>
              </a:rPr>
              <a:t>Data to 31-Dec-2023</a:t>
            </a:r>
          </a:p>
          <a:p>
            <a:pPr algn="l"/>
            <a:r>
              <a:rPr lang="en-AU" sz="3500" dirty="0">
                <a:solidFill>
                  <a:schemeClr val="bg1"/>
                </a:solidFill>
              </a:rPr>
              <a:t>Chapter 10 - Graphs</a:t>
            </a:r>
            <a:endParaRPr lang="en-AU" sz="3500" dirty="0">
              <a:solidFill>
                <a:srgbClr val="FFFFFF"/>
              </a:solidFill>
            </a:endParaRPr>
          </a:p>
        </p:txBody>
      </p:sp>
      <p:sp>
        <p:nvSpPr>
          <p:cNvPr id="4" name="TextBox 3">
            <a:extLst>
              <a:ext uri="{FF2B5EF4-FFF2-40B4-BE49-F238E27FC236}">
                <a16:creationId xmlns:a16="http://schemas.microsoft.com/office/drawing/2014/main" id="{BF23EB70-BCFE-0845-B9AE-5A871BCC922B}"/>
              </a:ext>
            </a:extLst>
          </p:cNvPr>
          <p:cNvSpPr txBox="1"/>
          <p:nvPr/>
        </p:nvSpPr>
        <p:spPr>
          <a:xfrm>
            <a:off x="291944" y="6338656"/>
            <a:ext cx="2588558" cy="276999"/>
          </a:xfrm>
          <a:prstGeom prst="rect">
            <a:avLst/>
          </a:prstGeom>
          <a:noFill/>
        </p:spPr>
        <p:txBody>
          <a:bodyPr wrap="square" rtlCol="0">
            <a:spAutoFit/>
          </a:bodyPr>
          <a:lstStyle/>
          <a:p>
            <a:r>
              <a:rPr lang="en-AU" sz="1200" dirty="0"/>
              <a:t>Release Date: 23-Dec-2024</a:t>
            </a:r>
          </a:p>
        </p:txBody>
      </p:sp>
      <p:pic>
        <p:nvPicPr>
          <p:cNvPr id="9" name="Picture 8" descr="A blue and white logo&#10;&#10;Description automatically generated">
            <a:extLst>
              <a:ext uri="{FF2B5EF4-FFF2-40B4-BE49-F238E27FC236}">
                <a16:creationId xmlns:a16="http://schemas.microsoft.com/office/drawing/2014/main" id="{1E3EA278-E7AA-E4CA-89DD-36D99E1E1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01" y="5254422"/>
            <a:ext cx="1527053" cy="1080000"/>
          </a:xfrm>
          <a:prstGeom prst="rect">
            <a:avLst/>
          </a:prstGeom>
        </p:spPr>
      </p:pic>
    </p:spTree>
    <p:extLst>
      <p:ext uri="{BB962C8B-B14F-4D97-AF65-F5344CB8AC3E}">
        <p14:creationId xmlns:p14="http://schemas.microsoft.com/office/powerpoint/2010/main" val="11402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EF7F8E4-443A-47E5-7C30-364C84925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256823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9CF2F83-F0CE-37F6-DFA8-435FD0D61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118181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FAFE7DA-B66E-53F2-57AF-4CA8D78FE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71791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spTree>
    <p:extLst>
      <p:ext uri="{BB962C8B-B14F-4D97-AF65-F5344CB8AC3E}">
        <p14:creationId xmlns:p14="http://schemas.microsoft.com/office/powerpoint/2010/main" val="381851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935FC9A-0821-B9CE-06EE-4956F11F6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186453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spTree>
    <p:extLst>
      <p:ext uri="{BB962C8B-B14F-4D97-AF65-F5344CB8AC3E}">
        <p14:creationId xmlns:p14="http://schemas.microsoft.com/office/powerpoint/2010/main" val="365165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C9B70BC-442C-FD37-05E2-CFC94EB9A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238228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spTree>
    <p:extLst>
      <p:ext uri="{BB962C8B-B14F-4D97-AF65-F5344CB8AC3E}">
        <p14:creationId xmlns:p14="http://schemas.microsoft.com/office/powerpoint/2010/main" val="149605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6FC7DDB-EA4F-E2FA-B251-8ECD096ED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2991308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20F40C4-1C40-0261-6677-F298837AA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56572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9598" y="1974310"/>
            <a:ext cx="2900912" cy="2900912"/>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25628" y="480060"/>
            <a:ext cx="4374245" cy="830997"/>
          </a:xfrm>
          <a:prstGeom prst="rect">
            <a:avLst/>
          </a:prstGeom>
        </p:spPr>
        <p:txBody>
          <a:bodyPr wrap="square">
            <a:spAutoFit/>
          </a:bodyPr>
          <a:lstStyle/>
          <a:p>
            <a:r>
              <a:rPr lang="en-AU" sz="4800" dirty="0">
                <a:solidFill>
                  <a:schemeClr val="accent2"/>
                </a:solidFill>
              </a:rPr>
              <a:t>List of Figures</a:t>
            </a:r>
          </a:p>
        </p:txBody>
      </p:sp>
      <p:sp>
        <p:nvSpPr>
          <p:cNvPr id="3" name="Rectangle 2">
            <a:extLst>
              <a:ext uri="{FF2B5EF4-FFF2-40B4-BE49-F238E27FC236}">
                <a16:creationId xmlns:a16="http://schemas.microsoft.com/office/drawing/2014/main" id="{30F20F29-5A9D-4360-B60B-D70C496C3A47}"/>
              </a:ext>
            </a:extLst>
          </p:cNvPr>
          <p:cNvSpPr/>
          <p:nvPr/>
        </p:nvSpPr>
        <p:spPr>
          <a:xfrm>
            <a:off x="5008247" y="814766"/>
            <a:ext cx="6660000" cy="5220000"/>
          </a:xfrm>
          <a:prstGeom prst="rect">
            <a:avLst/>
          </a:prstGeom>
        </p:spPr>
        <p:txBody>
          <a:bodyPr wrap="square">
            <a:spAutoFit/>
          </a:bodyPr>
          <a:lstStyle/>
          <a:p>
            <a:pPr marL="1250950" indent="-1250950">
              <a:lnSpc>
                <a:spcPct val="150000"/>
              </a:lnSpc>
            </a:pPr>
            <a:r>
              <a:rPr lang="en-AU" sz="1400" dirty="0">
                <a:latin typeface="Arial" panose="020B0604020202020204" pitchFamily="34" charset="0"/>
                <a:cs typeface="Arial" panose="020B0604020202020204" pitchFamily="34" charset="0"/>
                <a:hlinkClick r:id="rId4" action="ppaction://hlinksldjump"/>
              </a:rPr>
              <a:t>Figure 10.1 </a:t>
            </a:r>
            <a:r>
              <a:rPr lang="en-AU" sz="1400" dirty="0">
                <a:latin typeface="Arial" panose="020B0604020202020204" pitchFamily="34" charset="0"/>
                <a:cs typeface="Arial" panose="020B0604020202020204" pitchFamily="34" charset="0"/>
              </a:rPr>
              <a:t>	Percentage of New Patients Commencing on Haemodialysis - Australia</a:t>
            </a:r>
          </a:p>
          <a:p>
            <a:pPr marL="1250950" indent="-1250950">
              <a:lnSpc>
                <a:spcPct val="150000"/>
              </a:lnSpc>
            </a:pPr>
            <a:r>
              <a:rPr lang="en-AU" sz="1400" dirty="0">
                <a:latin typeface="Arial" panose="020B0604020202020204" pitchFamily="34" charset="0"/>
                <a:cs typeface="Arial" panose="020B0604020202020204" pitchFamily="34" charset="0"/>
                <a:hlinkClick r:id="rId5" action="ppaction://hlinksldjump"/>
              </a:rPr>
              <a:t>Figure 10.2 </a:t>
            </a:r>
            <a:r>
              <a:rPr lang="en-AU" sz="1400" dirty="0">
                <a:latin typeface="Arial" panose="020B0604020202020204" pitchFamily="34" charset="0"/>
                <a:cs typeface="Arial" panose="020B0604020202020204" pitchFamily="34" charset="0"/>
              </a:rPr>
              <a:t>	Percentage of New Patients Commencing on Peritoneal Dialysis - Australia</a:t>
            </a:r>
          </a:p>
          <a:p>
            <a:pPr marL="1250950" indent="-1250950">
              <a:lnSpc>
                <a:spcPct val="150000"/>
              </a:lnSpc>
            </a:pPr>
            <a:r>
              <a:rPr lang="en-AU" sz="1400" dirty="0">
                <a:latin typeface="Arial" panose="020B0604020202020204" pitchFamily="34" charset="0"/>
                <a:cs typeface="Arial" panose="020B0604020202020204" pitchFamily="34" charset="0"/>
                <a:hlinkClick r:id="rId6" action="ppaction://hlinksldjump"/>
              </a:rPr>
              <a:t>Figure 10.3 </a:t>
            </a:r>
            <a:r>
              <a:rPr lang="en-AU" sz="1400" dirty="0">
                <a:latin typeface="Arial" panose="020B0604020202020204" pitchFamily="34" charset="0"/>
                <a:cs typeface="Arial" panose="020B0604020202020204" pitchFamily="34" charset="0"/>
              </a:rPr>
              <a:t>	Percentage of New Patients Commencing with Pre-emptive Kidney Transplant - Australia</a:t>
            </a:r>
          </a:p>
          <a:p>
            <a:pPr marL="1250950" indent="-1250950">
              <a:lnSpc>
                <a:spcPct val="150000"/>
              </a:lnSpc>
            </a:pPr>
            <a:r>
              <a:rPr lang="en-AU" sz="1400" dirty="0">
                <a:latin typeface="Arial" panose="020B0604020202020204" pitchFamily="34" charset="0"/>
                <a:cs typeface="Arial" panose="020B0604020202020204" pitchFamily="34" charset="0"/>
                <a:hlinkClick r:id="rId7" action="ppaction://hlinksldjump"/>
              </a:rPr>
              <a:t>Figure 10.4 </a:t>
            </a:r>
            <a:r>
              <a:rPr lang="en-AU" sz="1400" dirty="0">
                <a:latin typeface="Arial" panose="020B0604020202020204" pitchFamily="34" charset="0"/>
                <a:cs typeface="Arial" panose="020B0604020202020204" pitchFamily="34" charset="0"/>
              </a:rPr>
              <a:t>	Unadjusted Incident KRT Rate - Australia</a:t>
            </a:r>
          </a:p>
          <a:p>
            <a:pPr marL="1250950" indent="-1250950">
              <a:lnSpc>
                <a:spcPct val="150000"/>
              </a:lnSpc>
            </a:pPr>
            <a:r>
              <a:rPr lang="en-AU" sz="1400" dirty="0">
                <a:latin typeface="Arial" panose="020B0604020202020204" pitchFamily="34" charset="0"/>
                <a:cs typeface="Arial" panose="020B0604020202020204" pitchFamily="34" charset="0"/>
                <a:hlinkClick r:id="rId8" action="ppaction://hlinksldjump"/>
              </a:rPr>
              <a:t>Figure 10.5 </a:t>
            </a:r>
            <a:r>
              <a:rPr lang="en-AU" sz="1400" dirty="0">
                <a:latin typeface="Arial" panose="020B0604020202020204" pitchFamily="34" charset="0"/>
                <a:cs typeface="Arial" panose="020B0604020202020204" pitchFamily="34" charset="0"/>
              </a:rPr>
              <a:t>	Relative Incidence Rate of Treated Kidney Failure for First Nations Patients by Gender (Comparison to Non-Indigenous Australians) - 2019-2023</a:t>
            </a:r>
          </a:p>
          <a:p>
            <a:pPr marL="1250950" indent="-1250950">
              <a:lnSpc>
                <a:spcPct val="150000"/>
              </a:lnSpc>
            </a:pPr>
            <a:r>
              <a:rPr lang="en-AU" sz="1400" dirty="0">
                <a:latin typeface="Arial" panose="020B0604020202020204" pitchFamily="34" charset="0"/>
                <a:cs typeface="Arial" panose="020B0604020202020204" pitchFamily="34" charset="0"/>
                <a:hlinkClick r:id="rId9" action="ppaction://hlinksldjump"/>
              </a:rPr>
              <a:t>Figure 10.6 </a:t>
            </a:r>
            <a:r>
              <a:rPr lang="en-AU" sz="1400" dirty="0">
                <a:latin typeface="Arial" panose="020B0604020202020204" pitchFamily="34" charset="0"/>
                <a:cs typeface="Arial" panose="020B0604020202020204" pitchFamily="34" charset="0"/>
              </a:rPr>
              <a:t>	Age-specific Incidence Rates of Treated Kidney Failure - By Ethnicity, State and Age at KRT start 2019-2023</a:t>
            </a:r>
          </a:p>
          <a:p>
            <a:pPr marL="1250950" indent="-1250950">
              <a:lnSpc>
                <a:spcPct val="150000"/>
              </a:lnSpc>
            </a:pPr>
            <a:r>
              <a:rPr lang="en-AU" sz="1400" dirty="0">
                <a:latin typeface="Arial" panose="020B0604020202020204" pitchFamily="34" charset="0"/>
                <a:cs typeface="Arial" panose="020B0604020202020204" pitchFamily="34" charset="0"/>
                <a:hlinkClick r:id="rId10" action="ppaction://hlinksldjump"/>
              </a:rPr>
              <a:t>Figure 10.7.1 </a:t>
            </a:r>
            <a:r>
              <a:rPr lang="en-AU" sz="1400" dirty="0">
                <a:latin typeface="Arial" panose="020B0604020202020204" pitchFamily="34" charset="0"/>
                <a:cs typeface="Arial" panose="020B0604020202020204" pitchFamily="34" charset="0"/>
              </a:rPr>
              <a:t>	Age-specific Incidence Rates of Treated Kidney Failure - Non-Indigenous, Australia</a:t>
            </a:r>
          </a:p>
          <a:p>
            <a:pPr marL="1250950" indent="-1250950">
              <a:lnSpc>
                <a:spcPct val="150000"/>
              </a:lnSpc>
            </a:pPr>
            <a:r>
              <a:rPr lang="en-AU" sz="1400" dirty="0">
                <a:latin typeface="Arial" panose="020B0604020202020204" pitchFamily="34" charset="0"/>
                <a:cs typeface="Arial" panose="020B0604020202020204" pitchFamily="34" charset="0"/>
                <a:hlinkClick r:id="rId11" action="ppaction://hlinksldjump"/>
              </a:rPr>
              <a:t>Figure 10.7.2 </a:t>
            </a:r>
            <a:r>
              <a:rPr lang="en-AU" sz="1400" dirty="0">
                <a:latin typeface="Arial" panose="020B0604020202020204" pitchFamily="34" charset="0"/>
                <a:cs typeface="Arial" panose="020B0604020202020204" pitchFamily="34" charset="0"/>
              </a:rPr>
              <a:t>	Age-specific Incidence Rates of Treated Kidney Failure - First Nations, Australia</a:t>
            </a:r>
          </a:p>
        </p:txBody>
      </p:sp>
    </p:spTree>
    <p:extLst>
      <p:ext uri="{BB962C8B-B14F-4D97-AF65-F5344CB8AC3E}">
        <p14:creationId xmlns:p14="http://schemas.microsoft.com/office/powerpoint/2010/main" val="1361068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AB8C6E-75D5-9C15-CEA8-1544B3F3D9F4}"/>
              </a:ext>
            </a:extLst>
          </p:cNvPr>
          <p:cNvPicPr>
            <a:picLocks noChangeAspect="1"/>
          </p:cNvPicPr>
          <p:nvPr/>
        </p:nvPicPr>
        <p:blipFill>
          <a:blip r:embed="rId2"/>
          <a:srcRect/>
          <a:stretch/>
        </p:blipFill>
        <p:spPr>
          <a:xfrm>
            <a:off x="2159440" y="589612"/>
            <a:ext cx="7873119" cy="573480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9995C57-A3BA-9EF5-CBC7-E1C8C9523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56178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7A51A25-210A-B0F8-A7D8-6B8DA890C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56605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1D3E7A7-CECB-E4E6-EFEE-6F83F948F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55530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7853CA1-5B14-890D-A6BE-80BD6B118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138621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13A859C-1D87-BC08-A5F7-5EF39F013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820676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2"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3D4CAD1-2674-2877-BE0E-2668BBE24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2129413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7F96B2B-8A8C-6630-5606-043DFFCC2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39991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A7A0F33-DCBC-4021-FE30-9F7D46CCC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455371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0824D52-6B20-B8E4-F064-D7E0CFEC7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35971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7FED218-1A0A-063E-CF8F-D4D9796D7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289015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2240" y="2351765"/>
            <a:ext cx="2900912" cy="2900912"/>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11222" y="481788"/>
            <a:ext cx="4374245" cy="1323439"/>
          </a:xfrm>
          <a:prstGeom prst="rect">
            <a:avLst/>
          </a:prstGeom>
        </p:spPr>
        <p:txBody>
          <a:bodyPr wrap="square">
            <a:spAutoFit/>
          </a:bodyPr>
          <a:lstStyle/>
          <a:p>
            <a:r>
              <a:rPr lang="en-AU" sz="4800" dirty="0">
                <a:solidFill>
                  <a:schemeClr val="accent2"/>
                </a:solidFill>
              </a:rPr>
              <a:t>List of Figures</a:t>
            </a:r>
          </a:p>
          <a:p>
            <a:r>
              <a:rPr lang="en-AU" sz="3200" i="1" dirty="0">
                <a:solidFill>
                  <a:schemeClr val="accent2"/>
                </a:solidFill>
              </a:rPr>
              <a:t>Continues…</a:t>
            </a:r>
          </a:p>
        </p:txBody>
      </p:sp>
      <p:sp>
        <p:nvSpPr>
          <p:cNvPr id="3" name="Rectangle 2">
            <a:extLst>
              <a:ext uri="{FF2B5EF4-FFF2-40B4-BE49-F238E27FC236}">
                <a16:creationId xmlns:a16="http://schemas.microsoft.com/office/drawing/2014/main" id="{30F20F29-5A9D-4360-B60B-D70C496C3A47}"/>
              </a:ext>
            </a:extLst>
          </p:cNvPr>
          <p:cNvSpPr/>
          <p:nvPr/>
        </p:nvSpPr>
        <p:spPr>
          <a:xfrm>
            <a:off x="4989996" y="814766"/>
            <a:ext cx="6660000" cy="5220000"/>
          </a:xfrm>
          <a:prstGeom prst="rect">
            <a:avLst/>
          </a:prstGeom>
        </p:spPr>
        <p:txBody>
          <a:bodyPr wrap="square">
            <a:spAutoFit/>
          </a:bodyPr>
          <a:lstStyle/>
          <a:p>
            <a:pPr marL="1250950" indent="-1250950">
              <a:lnSpc>
                <a:spcPct val="150000"/>
              </a:lnSpc>
            </a:pPr>
            <a:r>
              <a:rPr lang="en-AU" sz="1400" dirty="0">
                <a:latin typeface="Arial" panose="020B0604020202020204" pitchFamily="34" charset="0"/>
                <a:cs typeface="Arial" panose="020B0604020202020204" pitchFamily="34" charset="0"/>
                <a:hlinkClick r:id="rId4" action="ppaction://hlinksldjump"/>
              </a:rPr>
              <a:t>Figure 10.8 </a:t>
            </a:r>
            <a:r>
              <a:rPr lang="en-AU" sz="1400" dirty="0">
                <a:latin typeface="Arial" panose="020B0604020202020204" pitchFamily="34" charset="0"/>
                <a:cs typeface="Arial" panose="020B0604020202020204" pitchFamily="34" charset="0"/>
              </a:rPr>
              <a:t>	Age-specific Incidence Rates of Treated Kidney Failure - By Ethnicity, Australia</a:t>
            </a:r>
            <a:endParaRPr lang="en-GB" sz="1400" dirty="0">
              <a:latin typeface="Arial" panose="020B0604020202020204" pitchFamily="34" charset="0"/>
              <a:cs typeface="Arial" panose="020B0604020202020204" pitchFamily="34" charset="0"/>
            </a:endParaRPr>
          </a:p>
          <a:p>
            <a:pPr marL="1250950" indent="-1250950">
              <a:lnSpc>
                <a:spcPct val="150000"/>
              </a:lnSpc>
            </a:pPr>
            <a:r>
              <a:rPr lang="en-AU" sz="1300" dirty="0">
                <a:latin typeface="Arial" panose="020B0604020202020204" pitchFamily="34" charset="0"/>
                <a:cs typeface="Arial" panose="020B0604020202020204" pitchFamily="34" charset="0"/>
                <a:hlinkClick r:id="rId5" action="ppaction://hlinksldjump"/>
              </a:rPr>
              <a:t>Figure 10.9.1 </a:t>
            </a:r>
            <a:r>
              <a:rPr lang="en-AU" sz="1300" dirty="0">
                <a:latin typeface="Arial" panose="020B0604020202020204" pitchFamily="34" charset="0"/>
                <a:cs typeface="Arial" panose="020B0604020202020204" pitchFamily="34" charset="0"/>
              </a:rPr>
              <a:t>	Prevalent Patients by Modality - Australia - First Nations</a:t>
            </a:r>
          </a:p>
          <a:p>
            <a:pPr marL="1250950" indent="-1250950">
              <a:lnSpc>
                <a:spcPct val="150000"/>
              </a:lnSpc>
            </a:pPr>
            <a:r>
              <a:rPr lang="en-AU" sz="1300" dirty="0">
                <a:latin typeface="Arial" panose="020B0604020202020204" pitchFamily="34" charset="0"/>
                <a:cs typeface="Arial" panose="020B0604020202020204" pitchFamily="34" charset="0"/>
                <a:hlinkClick r:id="rId6" action="ppaction://hlinksldjump"/>
              </a:rPr>
              <a:t>Figure 10.9.2 </a:t>
            </a:r>
            <a:r>
              <a:rPr lang="en-AU" sz="1300" dirty="0">
                <a:latin typeface="Arial" panose="020B0604020202020204" pitchFamily="34" charset="0"/>
                <a:cs typeface="Arial" panose="020B0604020202020204" pitchFamily="34" charset="0"/>
              </a:rPr>
              <a:t>	Prevalent Patients by Modality - Australia - Non-Indigenous</a:t>
            </a:r>
          </a:p>
          <a:p>
            <a:pPr marL="1250950" indent="-1250950">
              <a:lnSpc>
                <a:spcPct val="150000"/>
              </a:lnSpc>
            </a:pPr>
            <a:r>
              <a:rPr lang="en-AU" sz="1300" dirty="0">
                <a:latin typeface="Arial" panose="020B0604020202020204" pitchFamily="34" charset="0"/>
                <a:cs typeface="Arial" panose="020B0604020202020204" pitchFamily="34" charset="0"/>
                <a:hlinkClick r:id="rId7" action="ppaction://hlinksldjump"/>
              </a:rPr>
              <a:t>Figure 10.10 </a:t>
            </a:r>
            <a:r>
              <a:rPr lang="en-AU" sz="1300" dirty="0">
                <a:latin typeface="Arial" panose="020B0604020202020204" pitchFamily="34" charset="0"/>
                <a:cs typeface="Arial" panose="020B0604020202020204" pitchFamily="34" charset="0"/>
              </a:rPr>
              <a:t>	Prevalent Haemodialysis at Home* (% of all HD) by Ethnicity - Australia</a:t>
            </a:r>
          </a:p>
          <a:p>
            <a:pPr marL="1250950" indent="-1250950">
              <a:lnSpc>
                <a:spcPct val="150000"/>
              </a:lnSpc>
            </a:pPr>
            <a:r>
              <a:rPr lang="en-AU" sz="1300" dirty="0">
                <a:latin typeface="Arial" panose="020B0604020202020204" pitchFamily="34" charset="0"/>
                <a:cs typeface="Arial" panose="020B0604020202020204" pitchFamily="34" charset="0"/>
                <a:hlinkClick r:id="rId8" action="ppaction://hlinksldjump"/>
              </a:rPr>
              <a:t>Figure 10.11 </a:t>
            </a:r>
            <a:r>
              <a:rPr lang="en-AU" sz="1300" dirty="0">
                <a:latin typeface="Arial" panose="020B0604020202020204" pitchFamily="34" charset="0"/>
                <a:cs typeface="Arial" panose="020B0604020202020204" pitchFamily="34" charset="0"/>
              </a:rPr>
              <a:t>	Donor Type by Ethnicity - Australia 2014-2023</a:t>
            </a:r>
          </a:p>
          <a:p>
            <a:pPr marL="1250950" indent="-1250950">
              <a:lnSpc>
                <a:spcPct val="150000"/>
              </a:lnSpc>
            </a:pPr>
            <a:r>
              <a:rPr lang="en-AU" sz="1300" dirty="0">
                <a:latin typeface="Arial" panose="020B0604020202020204" pitchFamily="34" charset="0"/>
                <a:cs typeface="Arial" panose="020B0604020202020204" pitchFamily="34" charset="0"/>
                <a:hlinkClick r:id="rId9" action="ppaction://hlinksldjump"/>
              </a:rPr>
              <a:t>Figure 10.12 </a:t>
            </a:r>
            <a:r>
              <a:rPr lang="en-AU" sz="1300" dirty="0">
                <a:latin typeface="Arial" panose="020B0604020202020204" pitchFamily="34" charset="0"/>
                <a:cs typeface="Arial" panose="020B0604020202020204" pitchFamily="34" charset="0"/>
              </a:rPr>
              <a:t>	Donor Type by Ethnicity and Year - Australia</a:t>
            </a:r>
          </a:p>
          <a:p>
            <a:pPr marL="1250950" indent="-1250950">
              <a:lnSpc>
                <a:spcPct val="150000"/>
              </a:lnSpc>
            </a:pPr>
            <a:r>
              <a:rPr lang="en-AU" sz="1300" dirty="0">
                <a:latin typeface="Arial" panose="020B0604020202020204" pitchFamily="34" charset="0"/>
                <a:cs typeface="Arial" panose="020B0604020202020204" pitchFamily="34" charset="0"/>
                <a:hlinkClick r:id="rId10" action="ppaction://hlinksldjump"/>
              </a:rPr>
              <a:t>Figure 10.13 </a:t>
            </a:r>
            <a:r>
              <a:rPr lang="en-AU" sz="1300" dirty="0">
                <a:latin typeface="Arial" panose="020B0604020202020204" pitchFamily="34" charset="0"/>
                <a:cs typeface="Arial" panose="020B0604020202020204" pitchFamily="34" charset="0"/>
              </a:rPr>
              <a:t>	Time to Primary Transplant from KRT Start - Australian Incident KRT Patients 2014-2023</a:t>
            </a:r>
          </a:p>
          <a:p>
            <a:pPr marL="1250950" indent="-1250950">
              <a:lnSpc>
                <a:spcPct val="150000"/>
              </a:lnSpc>
            </a:pPr>
            <a:r>
              <a:rPr lang="en-AU" sz="1300" dirty="0">
                <a:latin typeface="Arial" panose="020B0604020202020204" pitchFamily="34" charset="0"/>
                <a:cs typeface="Arial" panose="020B0604020202020204" pitchFamily="34" charset="0"/>
                <a:hlinkClick r:id="rId11" action="ppaction://hlinksldjump"/>
              </a:rPr>
              <a:t>Figure 10.14 </a:t>
            </a:r>
            <a:r>
              <a:rPr lang="en-AU" sz="1300" dirty="0">
                <a:latin typeface="Arial" panose="020B0604020202020204" pitchFamily="34" charset="0"/>
                <a:cs typeface="Arial" panose="020B0604020202020204" pitchFamily="34" charset="0"/>
              </a:rPr>
              <a:t>	Time to Primary Transplant from KRT Start by Era - Australian Incident KRT Patients</a:t>
            </a:r>
          </a:p>
          <a:p>
            <a:pPr marL="1250950" indent="-1250950">
              <a:lnSpc>
                <a:spcPct val="150000"/>
              </a:lnSpc>
            </a:pPr>
            <a:r>
              <a:rPr lang="en-AU" sz="1300" dirty="0">
                <a:latin typeface="Arial" panose="020B0604020202020204" pitchFamily="34" charset="0"/>
                <a:cs typeface="Arial" panose="020B0604020202020204" pitchFamily="34" charset="0"/>
                <a:hlinkClick r:id="rId12" action="ppaction://hlinksldjump"/>
              </a:rPr>
              <a:t>Figure 10.15 </a:t>
            </a:r>
            <a:r>
              <a:rPr lang="en-AU" sz="1300" dirty="0">
                <a:latin typeface="Arial" panose="020B0604020202020204" pitchFamily="34" charset="0"/>
                <a:cs typeface="Arial" panose="020B0604020202020204" pitchFamily="34" charset="0"/>
              </a:rPr>
              <a:t>	Patient Survival, Recipients of Primary DD Transplants - Australia 2014-2023</a:t>
            </a:r>
          </a:p>
          <a:p>
            <a:pPr marL="1250950" indent="-1250950">
              <a:lnSpc>
                <a:spcPct val="150000"/>
              </a:lnSpc>
            </a:pPr>
            <a:r>
              <a:rPr lang="en-AU" sz="1300" dirty="0">
                <a:latin typeface="Arial" panose="020B0604020202020204" pitchFamily="34" charset="0"/>
                <a:cs typeface="Arial" panose="020B0604020202020204" pitchFamily="34" charset="0"/>
                <a:hlinkClick r:id="rId13" action="ppaction://hlinksldjump"/>
              </a:rPr>
              <a:t>Figure 10.16 </a:t>
            </a:r>
            <a:r>
              <a:rPr lang="en-AU" sz="1300" dirty="0">
                <a:latin typeface="Arial" panose="020B0604020202020204" pitchFamily="34" charset="0"/>
                <a:cs typeface="Arial" panose="020B0604020202020204" pitchFamily="34" charset="0"/>
              </a:rPr>
              <a:t>	Graft Survival, Recipients of Primary DD Transplants - Australia 2014-2023</a:t>
            </a:r>
          </a:p>
          <a:p>
            <a:pPr marL="1250950" indent="-1250950">
              <a:lnSpc>
                <a:spcPct val="150000"/>
              </a:lnSpc>
            </a:pPr>
            <a:r>
              <a:rPr lang="en-AU" sz="1300" dirty="0">
                <a:latin typeface="Arial" panose="020B0604020202020204" pitchFamily="34" charset="0"/>
                <a:cs typeface="Arial" panose="020B0604020202020204" pitchFamily="34" charset="0"/>
                <a:hlinkClick r:id="rId14" action="ppaction://hlinksldjump"/>
              </a:rPr>
              <a:t>Figure 10.17 </a:t>
            </a:r>
            <a:r>
              <a:rPr lang="en-AU" sz="1300" dirty="0">
                <a:latin typeface="Arial" panose="020B0604020202020204" pitchFamily="34" charset="0"/>
                <a:cs typeface="Arial" panose="020B0604020202020204" pitchFamily="34" charset="0"/>
              </a:rPr>
              <a:t>	Transplant Outcomes - Primary Deceased Donor Kidney-only Transplants Australia 2014-2023</a:t>
            </a:r>
          </a:p>
        </p:txBody>
      </p:sp>
    </p:spTree>
    <p:extLst>
      <p:ext uri="{BB962C8B-B14F-4D97-AF65-F5344CB8AC3E}">
        <p14:creationId xmlns:p14="http://schemas.microsoft.com/office/powerpoint/2010/main" val="2152005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2" y="549000"/>
            <a:ext cx="7907715" cy="576000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4CE563E-1785-A918-CAB8-73428128D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428563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2" y="549000"/>
            <a:ext cx="7907715" cy="576000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3CB3305-662A-0959-502A-D435DC488A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298086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2" y="549000"/>
            <a:ext cx="7907715" cy="576000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AF3D5E9-4B11-B05C-EC9E-1A7922EC2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91051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4" y="549000"/>
            <a:ext cx="7907713" cy="575999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8FC66DA-B686-5A23-2010-62F312A62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970442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270287" y="642338"/>
            <a:ext cx="7651425" cy="557331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A62E5CF-FAB1-E2A7-086E-3A92C8E66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2718158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429809" y="758537"/>
            <a:ext cx="7332381" cy="534092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7B93CA6-498F-C16A-9540-4C08FB869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1702568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2100" y="729000"/>
            <a:ext cx="11107800" cy="540000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8E3FF5E-CF36-8288-A5C1-B3957712B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99502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51201" y="549000"/>
            <a:ext cx="7689598" cy="575999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E25B0FB-FE5C-BDE9-2A7B-C9AFF9FEE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1789029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2100" y="729000"/>
            <a:ext cx="11107800" cy="540000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B5A082D-E1C7-E1C3-1594-2689873CE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1128083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4" y="549000"/>
            <a:ext cx="7907713" cy="575999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5784DA2-660F-6575-29E6-E9B2F28A8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65135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2240" y="2351765"/>
            <a:ext cx="2900912" cy="2900912"/>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62677" y="480060"/>
            <a:ext cx="4374245" cy="1323439"/>
          </a:xfrm>
          <a:prstGeom prst="rect">
            <a:avLst/>
          </a:prstGeom>
        </p:spPr>
        <p:txBody>
          <a:bodyPr wrap="square">
            <a:spAutoFit/>
          </a:bodyPr>
          <a:lstStyle/>
          <a:p>
            <a:r>
              <a:rPr lang="en-AU" sz="4800" dirty="0">
                <a:solidFill>
                  <a:schemeClr val="accent2"/>
                </a:solidFill>
              </a:rPr>
              <a:t>List of Figures</a:t>
            </a:r>
          </a:p>
          <a:p>
            <a:r>
              <a:rPr lang="en-AU" sz="3200" i="1" dirty="0">
                <a:solidFill>
                  <a:schemeClr val="accent2"/>
                </a:solidFill>
              </a:rPr>
              <a:t>Continues…</a:t>
            </a:r>
          </a:p>
        </p:txBody>
      </p:sp>
      <p:sp>
        <p:nvSpPr>
          <p:cNvPr id="3" name="Rectangle 2">
            <a:extLst>
              <a:ext uri="{FF2B5EF4-FFF2-40B4-BE49-F238E27FC236}">
                <a16:creationId xmlns:a16="http://schemas.microsoft.com/office/drawing/2014/main" id="{30F20F29-5A9D-4360-B60B-D70C496C3A47}"/>
              </a:ext>
            </a:extLst>
          </p:cNvPr>
          <p:cNvSpPr/>
          <p:nvPr/>
        </p:nvSpPr>
        <p:spPr>
          <a:xfrm>
            <a:off x="5030903" y="819000"/>
            <a:ext cx="6660000" cy="4856586"/>
          </a:xfrm>
          <a:prstGeom prst="rect">
            <a:avLst/>
          </a:prstGeom>
        </p:spPr>
        <p:txBody>
          <a:bodyPr wrap="square">
            <a:spAutoFit/>
          </a:bodyPr>
          <a:lstStyle/>
          <a:p>
            <a:pPr marL="1438275" indent="-1438275">
              <a:lnSpc>
                <a:spcPct val="150000"/>
              </a:lnSpc>
            </a:pPr>
            <a:r>
              <a:rPr lang="en-AU" sz="1300" dirty="0">
                <a:latin typeface="Arial" panose="020B0604020202020204" pitchFamily="34" charset="0"/>
                <a:cs typeface="Arial" panose="020B0604020202020204" pitchFamily="34" charset="0"/>
                <a:hlinkClick r:id="rId4" action="ppaction://hlinksldjump"/>
              </a:rPr>
              <a:t>Figure 10.18 </a:t>
            </a:r>
            <a:r>
              <a:rPr lang="en-AU" sz="1300" dirty="0">
                <a:latin typeface="Arial" panose="020B0604020202020204" pitchFamily="34" charset="0"/>
                <a:cs typeface="Arial" panose="020B0604020202020204" pitchFamily="34" charset="0"/>
              </a:rPr>
              <a:t>	Dialysis Modality End 2023 - Australia, by Ethnicity</a:t>
            </a:r>
          </a:p>
          <a:p>
            <a:pPr marL="1438275" indent="-1438275">
              <a:lnSpc>
                <a:spcPct val="150000"/>
              </a:lnSpc>
            </a:pPr>
            <a:r>
              <a:rPr lang="en-AU" sz="1300" dirty="0">
                <a:latin typeface="Arial" panose="020B0604020202020204" pitchFamily="34" charset="0"/>
                <a:cs typeface="Arial" panose="020B0604020202020204" pitchFamily="34" charset="0"/>
                <a:hlinkClick r:id="rId5" action="ppaction://hlinksldjump"/>
              </a:rPr>
              <a:t>Figure 10.19</a:t>
            </a:r>
            <a:r>
              <a:rPr lang="en-AU" sz="1300" dirty="0">
                <a:latin typeface="Arial" panose="020B0604020202020204" pitchFamily="34" charset="0"/>
                <a:cs typeface="Arial" panose="020B0604020202020204" pitchFamily="34" charset="0"/>
              </a:rPr>
              <a:t>	Incident Dialysis Patient Mortality - Australia 2014-2023</a:t>
            </a:r>
          </a:p>
          <a:p>
            <a:pPr marL="1438275" indent="-1438275">
              <a:lnSpc>
                <a:spcPct val="150000"/>
              </a:lnSpc>
            </a:pPr>
            <a:r>
              <a:rPr lang="en-AU" sz="1300" dirty="0">
                <a:latin typeface="Arial" panose="020B0604020202020204" pitchFamily="34" charset="0"/>
                <a:cs typeface="Arial" panose="020B0604020202020204" pitchFamily="34" charset="0"/>
                <a:hlinkClick r:id="rId6" action="ppaction://hlinksldjump"/>
              </a:rPr>
              <a:t>Figure 10.20 </a:t>
            </a:r>
            <a:r>
              <a:rPr lang="en-AU" sz="1300" dirty="0">
                <a:latin typeface="Arial" panose="020B0604020202020204" pitchFamily="34" charset="0"/>
                <a:cs typeface="Arial" panose="020B0604020202020204" pitchFamily="34" charset="0"/>
              </a:rPr>
              <a:t>	Incident Dialysis Patient Mortality by Age Group - Australia 2014-2023</a:t>
            </a:r>
          </a:p>
          <a:p>
            <a:pPr marL="1438275" indent="-1438275">
              <a:lnSpc>
                <a:spcPct val="150000"/>
              </a:lnSpc>
            </a:pPr>
            <a:r>
              <a:rPr lang="en-AU" sz="1300" dirty="0">
                <a:latin typeface="Arial" panose="020B0604020202020204" pitchFamily="34" charset="0"/>
                <a:cs typeface="Arial" panose="020B0604020202020204" pitchFamily="34" charset="0"/>
                <a:hlinkClick r:id="rId7" action="ppaction://hlinksldjump"/>
              </a:rPr>
              <a:t>Figure 10.21 </a:t>
            </a:r>
            <a:r>
              <a:rPr lang="en-AU" sz="1300" dirty="0">
                <a:latin typeface="Arial" panose="020B0604020202020204" pitchFamily="34" charset="0"/>
                <a:cs typeface="Arial" panose="020B0604020202020204" pitchFamily="34" charset="0"/>
              </a:rPr>
              <a:t>	eGFR at Dialysis Initiation - Australia</a:t>
            </a:r>
          </a:p>
          <a:p>
            <a:pPr marL="1438275" indent="-1438275">
              <a:lnSpc>
                <a:spcPct val="150000"/>
              </a:lnSpc>
            </a:pPr>
            <a:r>
              <a:rPr lang="en-AU" sz="1300" dirty="0">
                <a:latin typeface="Arial" panose="020B0604020202020204" pitchFamily="34" charset="0"/>
                <a:cs typeface="Arial" panose="020B0604020202020204" pitchFamily="34" charset="0"/>
                <a:hlinkClick r:id="rId8" action="ppaction://hlinksldjump"/>
              </a:rPr>
              <a:t>Figure 10.22 </a:t>
            </a:r>
            <a:r>
              <a:rPr lang="en-AU" sz="1300" dirty="0">
                <a:latin typeface="Arial" panose="020B0604020202020204" pitchFamily="34" charset="0"/>
                <a:cs typeface="Arial" panose="020B0604020202020204" pitchFamily="34" charset="0"/>
              </a:rPr>
              <a:t>	Incidence of New First Nations Australian Patients</a:t>
            </a:r>
          </a:p>
          <a:p>
            <a:pPr marL="1438275" indent="-1438275">
              <a:lnSpc>
                <a:spcPct val="150000"/>
              </a:lnSpc>
            </a:pPr>
            <a:r>
              <a:rPr lang="en-AU" sz="1300" dirty="0">
                <a:latin typeface="Arial" panose="020B0604020202020204" pitchFamily="34" charset="0"/>
                <a:cs typeface="Arial" panose="020B0604020202020204" pitchFamily="34" charset="0"/>
                <a:hlinkClick r:id="rId9" action="ppaction://hlinksldjump"/>
              </a:rPr>
              <a:t>Figure 10.23 </a:t>
            </a:r>
            <a:r>
              <a:rPr lang="en-AU" sz="1300" dirty="0">
                <a:latin typeface="Arial" panose="020B0604020202020204" pitchFamily="34" charset="0"/>
                <a:cs typeface="Arial" panose="020B0604020202020204" pitchFamily="34" charset="0"/>
              </a:rPr>
              <a:t>	Incidence of New Transplants First Nations Australian Patients - By referring state</a:t>
            </a:r>
          </a:p>
          <a:p>
            <a:pPr marL="1438275" indent="-1438275">
              <a:lnSpc>
                <a:spcPct val="150000"/>
              </a:lnSpc>
            </a:pPr>
            <a:r>
              <a:rPr lang="en-AU" sz="1300" dirty="0">
                <a:latin typeface="Arial" panose="020B0604020202020204" pitchFamily="34" charset="0"/>
                <a:cs typeface="Arial" panose="020B0604020202020204" pitchFamily="34" charset="0"/>
                <a:hlinkClick r:id="rId10" action="ppaction://hlinksldjump"/>
              </a:rPr>
              <a:t>Figure 10.24 </a:t>
            </a:r>
            <a:r>
              <a:rPr lang="en-AU" sz="1300" dirty="0">
                <a:latin typeface="Arial" panose="020B0604020202020204" pitchFamily="34" charset="0"/>
                <a:cs typeface="Arial" panose="020B0604020202020204" pitchFamily="34" charset="0"/>
              </a:rPr>
              <a:t>	Time to Primary Transplant from KRT Start by State - Australian Incident KRT Patients 2014-2023</a:t>
            </a:r>
          </a:p>
          <a:p>
            <a:pPr marL="1438275" indent="-1438275">
              <a:lnSpc>
                <a:spcPct val="150000"/>
              </a:lnSpc>
            </a:pPr>
            <a:r>
              <a:rPr lang="en-AU" sz="1300" dirty="0">
                <a:latin typeface="Arial" panose="020B0604020202020204" pitchFamily="34" charset="0"/>
                <a:cs typeface="Arial" panose="020B0604020202020204" pitchFamily="34" charset="0"/>
                <a:hlinkClick r:id="rId11" action="ppaction://hlinksldjump"/>
              </a:rPr>
              <a:t>Figure 10.25 </a:t>
            </a:r>
            <a:r>
              <a:rPr lang="en-AU" sz="1300" dirty="0">
                <a:latin typeface="Arial" panose="020B0604020202020204" pitchFamily="34" charset="0"/>
                <a:cs typeface="Arial" panose="020B0604020202020204" pitchFamily="34" charset="0"/>
              </a:rPr>
              <a:t>	Prevalent First Nations Australian Haemodialysis Patients</a:t>
            </a:r>
          </a:p>
          <a:p>
            <a:pPr marL="1438275" indent="-1438275">
              <a:lnSpc>
                <a:spcPct val="150000"/>
              </a:lnSpc>
            </a:pPr>
            <a:r>
              <a:rPr lang="en-AU" sz="1300" dirty="0">
                <a:latin typeface="Arial" panose="020B0604020202020204" pitchFamily="34" charset="0"/>
                <a:cs typeface="Arial" panose="020B0604020202020204" pitchFamily="34" charset="0"/>
                <a:hlinkClick r:id="rId12" action="ppaction://hlinksldjump"/>
              </a:rPr>
              <a:t>Figure 10.26 </a:t>
            </a:r>
            <a:r>
              <a:rPr lang="en-AU" sz="1300" dirty="0">
                <a:latin typeface="Arial" panose="020B0604020202020204" pitchFamily="34" charset="0"/>
                <a:cs typeface="Arial" panose="020B0604020202020204" pitchFamily="34" charset="0"/>
              </a:rPr>
              <a:t>	Prevalent First Nations Australian Peritoneal Dialysis Patients</a:t>
            </a:r>
          </a:p>
          <a:p>
            <a:pPr marL="1438275" indent="-1438275">
              <a:lnSpc>
                <a:spcPct val="150000"/>
              </a:lnSpc>
            </a:pPr>
            <a:r>
              <a:rPr lang="en-AU" sz="1300" dirty="0">
                <a:latin typeface="Arial" panose="020B0604020202020204" pitchFamily="34" charset="0"/>
                <a:cs typeface="Arial" panose="020B0604020202020204" pitchFamily="34" charset="0"/>
                <a:hlinkClick r:id="rId13" action="ppaction://hlinksldjump"/>
              </a:rPr>
              <a:t>Figure 10.27 </a:t>
            </a:r>
            <a:r>
              <a:rPr lang="en-AU" sz="1300" dirty="0">
                <a:latin typeface="Arial" panose="020B0604020202020204" pitchFamily="34" charset="0"/>
                <a:cs typeface="Arial" panose="020B0604020202020204" pitchFamily="34" charset="0"/>
              </a:rPr>
              <a:t>	Prevalent First Nations Australian Transplant Patients</a:t>
            </a:r>
          </a:p>
          <a:p>
            <a:pPr marL="1438275" indent="-1438275">
              <a:lnSpc>
                <a:spcPct val="150000"/>
              </a:lnSpc>
            </a:pPr>
            <a:r>
              <a:rPr lang="en-AU" sz="1300" dirty="0">
                <a:latin typeface="Arial" panose="020B0604020202020204" pitchFamily="34" charset="0"/>
                <a:cs typeface="Arial" panose="020B0604020202020204" pitchFamily="34" charset="0"/>
                <a:hlinkClick r:id="rId14" action="ppaction://hlinksldjump"/>
              </a:rPr>
              <a:t>Figure 10.28 </a:t>
            </a:r>
            <a:r>
              <a:rPr lang="en-AU" sz="1300" dirty="0">
                <a:latin typeface="Arial" panose="020B0604020202020204" pitchFamily="34" charset="0"/>
                <a:cs typeface="Arial" panose="020B0604020202020204" pitchFamily="34" charset="0"/>
              </a:rPr>
              <a:t>	Deaths of First Nations Australian KRT patients</a:t>
            </a:r>
          </a:p>
          <a:p>
            <a:pPr marL="1438275" indent="-1438275">
              <a:lnSpc>
                <a:spcPct val="150000"/>
              </a:lnSpc>
            </a:pPr>
            <a:r>
              <a:rPr lang="en-AU" sz="1300" dirty="0">
                <a:latin typeface="Arial" panose="020B0604020202020204" pitchFamily="34" charset="0"/>
                <a:cs typeface="Arial" panose="020B0604020202020204" pitchFamily="34" charset="0"/>
                <a:hlinkClick r:id="rId15" action="ppaction://hlinksldjump"/>
              </a:rPr>
              <a:t>Figure 10.29 </a:t>
            </a:r>
            <a:r>
              <a:rPr lang="en-AU" sz="1300" dirty="0">
                <a:latin typeface="Arial" panose="020B0604020202020204" pitchFamily="34" charset="0"/>
                <a:cs typeface="Arial" panose="020B0604020202020204" pitchFamily="34" charset="0"/>
              </a:rPr>
              <a:t>	Incident First Nations Australian Kidney Replacement Therapy Patients 2019-2023 - By Postcode</a:t>
            </a:r>
          </a:p>
        </p:txBody>
      </p:sp>
    </p:spTree>
    <p:extLst>
      <p:ext uri="{BB962C8B-B14F-4D97-AF65-F5344CB8AC3E}">
        <p14:creationId xmlns:p14="http://schemas.microsoft.com/office/powerpoint/2010/main" val="2939604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011AE0-49FF-9D3D-E37E-7C562154089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E6A9FD21-36F3-8463-C01B-140BDE8D11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6661C36A-E38A-72A4-1D92-269752BFD2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B133971-4C9E-79D2-F495-A0D8E1CB25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ADA1DC9-B787-5933-D70E-5E1ADF0F2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213425C7-4CA1-1B82-8ACA-3A44DA800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53A0E8F3-9696-AC28-093D-64CDD2AB0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440FC9B-7497-C3B4-E29B-54EDC7C83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D80493AD-E8B8-EC2C-EACC-637394F13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E9ACB23A-8841-E592-93B9-268C19C41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E341BC3C-5D13-55F4-37B1-99F4E9CDE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0D61802D-A4B1-DE01-9471-32850642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CC3D613C-2490-9EEF-775C-2C558E2D7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58F83E9-08AA-562E-D4AE-A805D6785F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87A8A8E-EF06-AA28-FC07-DCE501A2FA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23AC596-751A-35B4-1846-D6056B367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D8497506-B063-D4FC-8D02-A417FD0D1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3D6CB553-9EA3-D6FB-85BD-6E36E1357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340D3C4B-8066-7F4A-B7D9-962CE0EAF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6430ADD1-10CB-5576-2E0A-C2C8BF8A6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D0D0E4BB-1FE3-A03D-9382-B7ED602FF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CE3788EC-0030-E369-3C9F-7345D9D71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A37C3B1C-EDF4-4A2A-044C-0E19ACF8B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65F8F11A-C7FC-BC27-33B0-EC8F56CCA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white logo&#10;&#10;Description automatically generated">
            <a:hlinkClick r:id="rId2" action="ppaction://hlinksldjump"/>
            <a:extLst>
              <a:ext uri="{FF2B5EF4-FFF2-40B4-BE49-F238E27FC236}">
                <a16:creationId xmlns:a16="http://schemas.microsoft.com/office/drawing/2014/main" id="{C4BA8DBD-2D02-46C4-9168-D54FEFD54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
        <p:nvSpPr>
          <p:cNvPr id="5" name="TextBox 4">
            <a:extLst>
              <a:ext uri="{FF2B5EF4-FFF2-40B4-BE49-F238E27FC236}">
                <a16:creationId xmlns:a16="http://schemas.microsoft.com/office/drawing/2014/main" id="{3B061799-7980-D699-B724-A152F4365787}"/>
              </a:ext>
            </a:extLst>
          </p:cNvPr>
          <p:cNvSpPr txBox="1"/>
          <p:nvPr/>
        </p:nvSpPr>
        <p:spPr>
          <a:xfrm>
            <a:off x="757251" y="904430"/>
            <a:ext cx="10686359" cy="4393510"/>
          </a:xfrm>
          <a:prstGeom prst="rect">
            <a:avLst/>
          </a:prstGeom>
          <a:noFill/>
        </p:spPr>
        <p:txBody>
          <a:bodyPr wrap="square" rtlCol="0">
            <a:spAutoFit/>
          </a:bodyPr>
          <a:lstStyle/>
          <a:p>
            <a:r>
              <a:rPr lang="en-AU" b="1" i="0" dirty="0">
                <a:solidFill>
                  <a:srgbClr val="4A4A4A"/>
                </a:solidFill>
                <a:effectLst/>
                <a:latin typeface="Open Sans" panose="020B0606030504020204" pitchFamily="34" charset="0"/>
              </a:rPr>
              <a:t>Attribution Statement</a:t>
            </a:r>
          </a:p>
          <a:p>
            <a:endParaRPr lang="en-US" b="0" i="0" dirty="0">
              <a:solidFill>
                <a:srgbClr val="4A4A4A"/>
              </a:solidFill>
              <a:effectLst/>
              <a:latin typeface="Open Sans" panose="020B0606030504020204" pitchFamily="34" charset="0"/>
            </a:endParaRPr>
          </a:p>
          <a:p>
            <a:r>
              <a:rPr lang="en-US" dirty="0">
                <a:solidFill>
                  <a:srgbClr val="4A4A4A"/>
                </a:solidFill>
                <a:latin typeface="Open Sans" panose="020B0606030504020204" pitchFamily="34" charset="0"/>
              </a:rPr>
              <a:t>ANZDATA encourages utilisation of data presented in these graphs for the benefit of patients and the renal community in Australia and New Zealand, to improve care quality and health</a:t>
            </a:r>
          </a:p>
          <a:p>
            <a:r>
              <a:rPr lang="en-US" dirty="0">
                <a:solidFill>
                  <a:srgbClr val="4A4A4A"/>
                </a:solidFill>
                <a:latin typeface="Open Sans" panose="020B0606030504020204" pitchFamily="34" charset="0"/>
              </a:rPr>
              <a:t>Outcomes. For more information v</a:t>
            </a:r>
            <a:r>
              <a:rPr lang="en-US" b="0" i="0" dirty="0">
                <a:solidFill>
                  <a:srgbClr val="4A4A4A"/>
                </a:solidFill>
                <a:effectLst/>
                <a:latin typeface="Open Sans" panose="020B0606030504020204" pitchFamily="34" charset="0"/>
              </a:rPr>
              <a:t>isit </a:t>
            </a:r>
            <a:r>
              <a:rPr lang="en-AU" dirty="0">
                <a:hlinkClick r:id="rId4"/>
              </a:rPr>
              <a:t>https://www.anzdata.org.au/anzdata/publications/attribution-statement/</a:t>
            </a:r>
            <a:r>
              <a:rPr lang="en-AU" dirty="0"/>
              <a:t>  </a:t>
            </a:r>
          </a:p>
          <a:p>
            <a:endParaRPr lang="en-US" b="0" i="0" dirty="0">
              <a:solidFill>
                <a:srgbClr val="4A4A4A"/>
              </a:solidFill>
              <a:effectLst/>
              <a:latin typeface="Open Sans" panose="020B0606030504020204" pitchFamily="34" charset="0"/>
            </a:endParaRPr>
          </a:p>
          <a:p>
            <a:r>
              <a:rPr lang="en-US" b="0" i="0" dirty="0">
                <a:solidFill>
                  <a:srgbClr val="4A4A4A"/>
                </a:solidFill>
                <a:effectLst/>
                <a:latin typeface="Open Sans" panose="020B0606030504020204" pitchFamily="34" charset="0"/>
              </a:rPr>
              <a:t>Publications that incorporate ANZDATA sourced data such as displayed in these graphs, then “ANZDATA Registry” should be acknowledged with the disclaimer below included.</a:t>
            </a:r>
          </a:p>
          <a:p>
            <a:pPr algn="l" fontAlgn="base">
              <a:spcBef>
                <a:spcPts val="2475"/>
              </a:spcBef>
              <a:spcAft>
                <a:spcPts val="750"/>
              </a:spcAft>
            </a:pPr>
            <a:r>
              <a:rPr lang="en-US" b="0" i="1" dirty="0">
                <a:solidFill>
                  <a:srgbClr val="333399"/>
                </a:solidFill>
                <a:effectLst/>
                <a:latin typeface="Open Sans" panose="020B0606030504020204" pitchFamily="34" charset="0"/>
              </a:rPr>
              <a:t>“The data reported here have been supplied by the Australia and New Zealand Dialysis and Transplant Registry (ANZDATA). The interpretation and reporting of these data are the responsibility of the Editors and in no way should be seen as an official policy or interpretation of the Australia and New Zealand Dialysis and Transplant Registry.”</a:t>
            </a:r>
            <a:endParaRPr lang="en-US" b="0" i="0" dirty="0">
              <a:solidFill>
                <a:srgbClr val="4A4A4A"/>
              </a:solidFill>
              <a:effectLst/>
              <a:latin typeface="Open Sans" panose="020B0606030504020204" pitchFamily="34" charset="0"/>
            </a:endParaRPr>
          </a:p>
          <a:p>
            <a:endParaRPr lang="en-AU" dirty="0"/>
          </a:p>
        </p:txBody>
      </p:sp>
    </p:spTree>
    <p:extLst>
      <p:ext uri="{BB962C8B-B14F-4D97-AF65-F5344CB8AC3E}">
        <p14:creationId xmlns:p14="http://schemas.microsoft.com/office/powerpoint/2010/main" val="409475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BBA930-3A92-145B-ACCC-736CFCBF7B61}"/>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534FF319-00A7-4D60-427B-AB4D09350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0B0C435-BFE5-922B-E629-3184134AF8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3F063D4-853D-E6A5-CF79-C28F20273A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D44B9753-ECCB-B3D5-B61A-E67A74652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E8FB4E9-D266-6BFD-7DBE-CF13007D2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EE0A02A9-3D5F-3FCD-384C-7F9A24EF5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CF7B639F-3212-E94B-4B91-53AC86343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E1144C79-C5B8-64E3-95DE-E761E3270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E26F5F9C-AA10-846C-BAEB-38FFA1313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199AD2BE-1EF9-495A-7D28-510CE3ABA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B9983828-B8A2-5615-57AB-E4373A0F2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6EA92146-569D-24E8-AED4-D9B011044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ED60868-82EB-91CD-56AB-347E2FE13C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ED1290AA-774F-C2A0-3930-FF2D03A5C1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2E91A9FD-0C66-8FBB-7A29-BFDC41A9F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721264CB-D680-B3DB-F8E2-A645F34A1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D2CDCE3A-4A44-4427-E96C-4DFBD01BE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54A0D17-781C-9AAB-0892-D972931C9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77E37992-D710-2508-A375-F2DB16CA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660DC8C6-8641-E6F5-E8E5-F6C9534E5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F929CA03-7FED-2588-A86E-6A74A149E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524C7F02-5A81-2162-4D13-17FD99389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C2BB8530-718E-8F50-23FB-5BB9EEE57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0150BEDC-6E3F-92AF-F210-AA6DDD4F73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2240" y="2351765"/>
            <a:ext cx="2900912" cy="2900912"/>
          </a:xfrm>
          <a:prstGeom prst="rect">
            <a:avLst/>
          </a:prstGeom>
        </p:spPr>
      </p:pic>
      <p:sp>
        <p:nvSpPr>
          <p:cNvPr id="5" name="Rectangle 4">
            <a:extLst>
              <a:ext uri="{FF2B5EF4-FFF2-40B4-BE49-F238E27FC236}">
                <a16:creationId xmlns:a16="http://schemas.microsoft.com/office/drawing/2014/main" id="{9EB77E30-712D-4A15-198E-916E78E38EE0}"/>
              </a:ext>
            </a:extLst>
          </p:cNvPr>
          <p:cNvSpPr/>
          <p:nvPr/>
        </p:nvSpPr>
        <p:spPr>
          <a:xfrm>
            <a:off x="462677" y="480060"/>
            <a:ext cx="4374245" cy="1323439"/>
          </a:xfrm>
          <a:prstGeom prst="rect">
            <a:avLst/>
          </a:prstGeom>
        </p:spPr>
        <p:txBody>
          <a:bodyPr wrap="square">
            <a:spAutoFit/>
          </a:bodyPr>
          <a:lstStyle/>
          <a:p>
            <a:r>
              <a:rPr lang="en-AU" sz="4800" dirty="0">
                <a:solidFill>
                  <a:schemeClr val="accent2"/>
                </a:solidFill>
              </a:rPr>
              <a:t>List of Figures</a:t>
            </a:r>
          </a:p>
          <a:p>
            <a:r>
              <a:rPr lang="en-AU" sz="3200" i="1" dirty="0">
                <a:solidFill>
                  <a:schemeClr val="accent2"/>
                </a:solidFill>
              </a:rPr>
              <a:t>Continues…</a:t>
            </a:r>
          </a:p>
        </p:txBody>
      </p:sp>
      <p:sp>
        <p:nvSpPr>
          <p:cNvPr id="3" name="Rectangle 2">
            <a:extLst>
              <a:ext uri="{FF2B5EF4-FFF2-40B4-BE49-F238E27FC236}">
                <a16:creationId xmlns:a16="http://schemas.microsoft.com/office/drawing/2014/main" id="{D2304211-8F9B-7024-0585-106733A06746}"/>
              </a:ext>
            </a:extLst>
          </p:cNvPr>
          <p:cNvSpPr/>
          <p:nvPr/>
        </p:nvSpPr>
        <p:spPr>
          <a:xfrm>
            <a:off x="5030903" y="819000"/>
            <a:ext cx="6660000" cy="2802177"/>
          </a:xfrm>
          <a:prstGeom prst="rect">
            <a:avLst/>
          </a:prstGeom>
        </p:spPr>
        <p:txBody>
          <a:bodyPr wrap="square">
            <a:spAutoFit/>
          </a:bodyPr>
          <a:lstStyle/>
          <a:p>
            <a:pPr marL="1250950" indent="-1250950">
              <a:lnSpc>
                <a:spcPct val="150000"/>
              </a:lnSpc>
            </a:pPr>
            <a:r>
              <a:rPr lang="en-AU" sz="1300" dirty="0">
                <a:latin typeface="Arial" panose="020B0604020202020204" pitchFamily="34" charset="0"/>
                <a:cs typeface="Arial" panose="020B0604020202020204" pitchFamily="34" charset="0"/>
                <a:hlinkClick r:id="rId4" action="ppaction://hlinksldjump"/>
              </a:rPr>
              <a:t>Figure 10.30 </a:t>
            </a:r>
            <a:r>
              <a:rPr lang="en-AU" sz="1300" dirty="0">
                <a:latin typeface="Arial" panose="020B0604020202020204" pitchFamily="34" charset="0"/>
                <a:cs typeface="Arial" panose="020B0604020202020204" pitchFamily="34" charset="0"/>
              </a:rPr>
              <a:t>	Percentage of Prevalent Kidney Replacement Therapy Patients Identifying as First Nations Australian - 2023 By State</a:t>
            </a:r>
          </a:p>
          <a:p>
            <a:pPr marL="1250950" indent="-1250950">
              <a:lnSpc>
                <a:spcPct val="150000"/>
              </a:lnSpc>
            </a:pPr>
            <a:r>
              <a:rPr lang="en-AU" sz="1300" dirty="0">
                <a:latin typeface="Arial" panose="020B0604020202020204" pitchFamily="34" charset="0"/>
                <a:cs typeface="Arial" panose="020B0604020202020204" pitchFamily="34" charset="0"/>
                <a:hlinkClick r:id="rId5" action="ppaction://hlinksldjump"/>
              </a:rPr>
              <a:t>Figure 10.31 </a:t>
            </a:r>
            <a:r>
              <a:rPr lang="en-AU" sz="1300" dirty="0">
                <a:latin typeface="Arial" panose="020B0604020202020204" pitchFamily="34" charset="0"/>
                <a:cs typeface="Arial" panose="020B0604020202020204" pitchFamily="34" charset="0"/>
              </a:rPr>
              <a:t>	Prevalent First Nations Australian Dialysis Patients 2023 - By Statistical Area Level 3</a:t>
            </a:r>
          </a:p>
          <a:p>
            <a:pPr marL="1250950" indent="-1250950">
              <a:lnSpc>
                <a:spcPct val="150000"/>
              </a:lnSpc>
            </a:pPr>
            <a:r>
              <a:rPr lang="en-AU" sz="1300" dirty="0">
                <a:latin typeface="Arial" panose="020B0604020202020204" pitchFamily="34" charset="0"/>
                <a:cs typeface="Arial" panose="020B0604020202020204" pitchFamily="34" charset="0"/>
                <a:hlinkClick r:id="rId6" action="ppaction://hlinksldjump"/>
              </a:rPr>
              <a:t>Figure 10.32 </a:t>
            </a:r>
            <a:r>
              <a:rPr lang="en-AU" sz="1300" dirty="0">
                <a:latin typeface="Arial" panose="020B0604020202020204" pitchFamily="34" charset="0"/>
                <a:cs typeface="Arial" panose="020B0604020202020204" pitchFamily="34" charset="0"/>
              </a:rPr>
              <a:t>	Cause of Death by Modality and Ethnicity, Australia - Deaths Occurring During 2023</a:t>
            </a:r>
          </a:p>
          <a:p>
            <a:pPr marL="1250950" indent="-1250950">
              <a:lnSpc>
                <a:spcPct val="150000"/>
              </a:lnSpc>
            </a:pPr>
            <a:endParaRPr lang="en-AU" sz="1400" b="1" i="0" dirty="0">
              <a:solidFill>
                <a:srgbClr val="4A4A4A"/>
              </a:solidFill>
              <a:effectLst/>
              <a:latin typeface="Open Sans" panose="020B0606030504020204" pitchFamily="34" charset="0"/>
            </a:endParaRPr>
          </a:p>
          <a:p>
            <a:pPr marL="1250950" indent="-1250950">
              <a:lnSpc>
                <a:spcPct val="150000"/>
              </a:lnSpc>
            </a:pPr>
            <a:r>
              <a:rPr lang="en-AU" sz="1400" b="1" i="0" dirty="0">
                <a:solidFill>
                  <a:srgbClr val="4A4A4A"/>
                </a:solidFill>
                <a:effectLst/>
                <a:latin typeface="Open Sans" panose="020B0606030504020204" pitchFamily="34" charset="0"/>
                <a:hlinkClick r:id="rId7" action="ppaction://hlinksldjump"/>
              </a:rPr>
              <a:t>Attribution Statement</a:t>
            </a:r>
            <a:endParaRPr lang="en-AU" sz="1400" b="1" i="0" dirty="0">
              <a:solidFill>
                <a:srgbClr val="4A4A4A"/>
              </a:solidFill>
              <a:effectLst/>
              <a:latin typeface="Open Sans" panose="020B0606030504020204" pitchFamily="34" charset="0"/>
            </a:endParaRPr>
          </a:p>
          <a:p>
            <a:pPr marL="1250950" indent="-1250950">
              <a:lnSpc>
                <a:spcPct val="150000"/>
              </a:lnSpc>
            </a:pPr>
            <a:endParaRPr lang="en-GB"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26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1" y="561673"/>
            <a:ext cx="7872914" cy="5734651"/>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D9D902C-1FD3-F42B-D343-68FDC5E1D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389157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41DE4B1-6C5B-7F80-22E3-31F647B13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148730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6017BAB-C300-BD4D-46E6-CD6E56A8D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196264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4" y="561674"/>
            <a:ext cx="7872910"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7D58494-656D-16D4-C0BC-3C6328E36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7" y="5297940"/>
            <a:ext cx="1527053" cy="1080000"/>
          </a:xfrm>
          <a:prstGeom prst="rect">
            <a:avLst/>
          </a:prstGeom>
        </p:spPr>
      </p:pic>
    </p:spTree>
    <p:extLst>
      <p:ext uri="{BB962C8B-B14F-4D97-AF65-F5344CB8AC3E}">
        <p14:creationId xmlns:p14="http://schemas.microsoft.com/office/powerpoint/2010/main" val="7824674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179</TotalTime>
  <Words>649</Words>
  <Application>Microsoft Office PowerPoint</Application>
  <PresentationFormat>Widescreen</PresentationFormat>
  <Paragraphs>54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Open Sans</vt:lpstr>
      <vt:lpstr>Trebuchet MS</vt:lpstr>
      <vt:lpstr>Wingdings 3</vt:lpstr>
      <vt:lpstr>Facet</vt:lpstr>
      <vt:lpstr>Kidney Failure in Aboriginal and Torres Strait Islander Australians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ANZDATA Registry Manager</Manager>
  <Company>ANZDATA Rgeostry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ANZDATA AR 2023 - Indigenous</dc:title>
  <dc:subject>Aboriginal and Torres Strait Islander</dc:subject>
  <dc:creator>Kylie Hurst;ANZDATA Registry</dc:creator>
  <cp:keywords>#indigenous #ANZDATA, kidney failure, kidney replacement therapy</cp:keywords>
  <dc:description>Chapter 10</dc:description>
  <cp:lastModifiedBy>Kylie Hurst</cp:lastModifiedBy>
  <cp:revision>29</cp:revision>
  <dcterms:created xsi:type="dcterms:W3CDTF">2020-03-04T00:25:18Z</dcterms:created>
  <dcterms:modified xsi:type="dcterms:W3CDTF">2024-12-23T04:15:36Z</dcterms:modified>
  <cp:category>46th Annual Report 2023</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