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6" r:id="rId19"/>
    <p:sldId id="275" r:id="rId20"/>
    <p:sldId id="277" r:id="rId21"/>
    <p:sldId id="278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82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26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26/11/2024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07241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26/11/2024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473906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26/11/2024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334593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26/11/2024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303528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26/11/2024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377232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26/11/2024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029322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26/11/2024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169323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26/11/2024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7358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26/11/2024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697309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26/11/2024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264362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26/11/2024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93278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26/11/2024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811319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26/11/2024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44876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26/11/2024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591655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26/11/2024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69530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26/11/2024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119615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CDDD60-8BC9-4A56-805C-3B1FC1BAEC1F}" type="datetimeFigureOut">
              <a:rPr lang="en-AU" smtClean="0"/>
              <a:t>26/11/2024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797114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ADFFC45-3DC9-4433-926F-043E879D9D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B5F26A87-0610-435F-AA13-BD658385C9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267230" y="-8468"/>
            <a:ext cx="4763558" cy="6866467"/>
            <a:chOff x="67175" y="-8467"/>
            <a:chExt cx="4763558" cy="6866467"/>
          </a:xfrm>
        </p:grpSpPr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E6321436-5AAD-4FB6-BB0D-316D4540E8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448300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94B0BD33-3D46-4F43-947A-825DFEF610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67175" y="3681413"/>
              <a:ext cx="4763558" cy="3176587"/>
            </a:xfrm>
            <a:prstGeom prst="line">
              <a:avLst/>
            </a:prstGeom>
            <a:ln w="9525">
              <a:solidFill>
                <a:schemeClr val="tx1">
                  <a:lumMod val="50000"/>
                  <a:lumOff val="50000"/>
                  <a:alpha val="8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Rectangle 23">
              <a:extLst>
                <a:ext uri="{FF2B5EF4-FFF2-40B4-BE49-F238E27FC236}">
                  <a16:creationId xmlns:a16="http://schemas.microsoft.com/office/drawing/2014/main" id="{92E26C27-E1F5-47DC-9F83-469D196C55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258764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4" name="Rectangle 25">
              <a:extLst>
                <a:ext uri="{FF2B5EF4-FFF2-40B4-BE49-F238E27FC236}">
                  <a16:creationId xmlns:a16="http://schemas.microsoft.com/office/drawing/2014/main" id="{95F944E7-2B4E-4AE2-B4DB-846FF8AE0B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80730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5" name="Isosceles Triangle 14">
              <a:extLst>
                <a:ext uri="{FF2B5EF4-FFF2-40B4-BE49-F238E27FC236}">
                  <a16:creationId xmlns:a16="http://schemas.microsoft.com/office/drawing/2014/main" id="{FF14952D-390F-46CC-B302-73DDD9C416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9621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6" name="Rectangle 27">
              <a:extLst>
                <a:ext uri="{FF2B5EF4-FFF2-40B4-BE49-F238E27FC236}">
                  <a16:creationId xmlns:a16="http://schemas.microsoft.com/office/drawing/2014/main" id="{867CDE55-B22A-40D0-882A-9452919EEC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411788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7" name="Isosceles Triangle 16">
              <a:extLst>
                <a:ext uri="{FF2B5EF4-FFF2-40B4-BE49-F238E27FC236}">
                  <a16:creationId xmlns:a16="http://schemas.microsoft.com/office/drawing/2014/main" id="{8C409231-C942-4808-B529-DAC32A7DB0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448954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77335" y="1282701"/>
            <a:ext cx="5096060" cy="4307148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AU" sz="4600" dirty="0"/>
              <a:t>Kidney Donation</a:t>
            </a:r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69370F01-B8C9-4CE4-824C-92B2792E6E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36497" y="-8468"/>
            <a:ext cx="5074930" cy="6866468"/>
          </a:xfrm>
          <a:custGeom>
            <a:avLst/>
            <a:gdLst>
              <a:gd name="connsiteX0" fmla="*/ 0 w 5074930"/>
              <a:gd name="connsiteY0" fmla="*/ 0 h 6858000"/>
              <a:gd name="connsiteX1" fmla="*/ 1249825 w 5074930"/>
              <a:gd name="connsiteY1" fmla="*/ 0 h 6858000"/>
              <a:gd name="connsiteX2" fmla="*/ 1249825 w 5074930"/>
              <a:gd name="connsiteY2" fmla="*/ 8457 h 6858000"/>
              <a:gd name="connsiteX3" fmla="*/ 5074930 w 5074930"/>
              <a:gd name="connsiteY3" fmla="*/ 8457 h 6858000"/>
              <a:gd name="connsiteX4" fmla="*/ 5074930 w 5074930"/>
              <a:gd name="connsiteY4" fmla="*/ 6858000 h 6858000"/>
              <a:gd name="connsiteX5" fmla="*/ 1249825 w 5074930"/>
              <a:gd name="connsiteY5" fmla="*/ 6858000 h 6858000"/>
              <a:gd name="connsiteX6" fmla="*/ 1109383 w 5074930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074930" h="6858000">
                <a:moveTo>
                  <a:pt x="0" y="0"/>
                </a:moveTo>
                <a:lnTo>
                  <a:pt x="1249825" y="0"/>
                </a:lnTo>
                <a:lnTo>
                  <a:pt x="1249825" y="8457"/>
                </a:lnTo>
                <a:lnTo>
                  <a:pt x="5074930" y="8457"/>
                </a:lnTo>
                <a:lnTo>
                  <a:pt x="5074930" y="6858000"/>
                </a:lnTo>
                <a:lnTo>
                  <a:pt x="1249825" y="6858000"/>
                </a:lnTo>
                <a:lnTo>
                  <a:pt x="1109383" y="685800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821120" y="2753679"/>
            <a:ext cx="4078935" cy="1663907"/>
          </a:xfrm>
        </p:spPr>
        <p:txBody>
          <a:bodyPr anchor="ctr">
            <a:normAutofit/>
          </a:bodyPr>
          <a:lstStyle/>
          <a:p>
            <a:pPr algn="l">
              <a:lnSpc>
                <a:spcPct val="150000"/>
              </a:lnSpc>
            </a:pPr>
            <a:r>
              <a:rPr lang="en-AU" dirty="0">
                <a:solidFill>
                  <a:schemeClr val="bg1"/>
                </a:solidFill>
              </a:rPr>
              <a:t>ANZDATA Registry 47</a:t>
            </a:r>
            <a:r>
              <a:rPr lang="en-AU" baseline="30000" dirty="0">
                <a:solidFill>
                  <a:schemeClr val="bg1"/>
                </a:solidFill>
              </a:rPr>
              <a:t>th</a:t>
            </a:r>
            <a:r>
              <a:rPr lang="en-AU" dirty="0">
                <a:solidFill>
                  <a:schemeClr val="bg1"/>
                </a:solidFill>
              </a:rPr>
              <a:t> Annual Report</a:t>
            </a:r>
            <a:br>
              <a:rPr lang="en-AU" dirty="0">
                <a:solidFill>
                  <a:schemeClr val="bg1"/>
                </a:solidFill>
              </a:rPr>
            </a:br>
            <a:r>
              <a:rPr lang="en-AU" dirty="0">
                <a:solidFill>
                  <a:srgbClr val="FFFFFF"/>
                </a:solidFill>
              </a:rPr>
              <a:t>Data to 31-Dec-2023</a:t>
            </a:r>
          </a:p>
          <a:p>
            <a:pPr algn="l"/>
            <a:r>
              <a:rPr lang="en-AU" sz="3500" dirty="0">
                <a:solidFill>
                  <a:schemeClr val="bg1"/>
                </a:solidFill>
              </a:rPr>
              <a:t>Chapter 8 - Graphs</a:t>
            </a:r>
            <a:endParaRPr lang="en-AU" sz="35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02720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2153514" y="561519"/>
            <a:ext cx="7884973" cy="57349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45347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2153514" y="561519"/>
            <a:ext cx="7884973" cy="57349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16523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2153514" y="561519"/>
            <a:ext cx="7884973" cy="57349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22836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2153514" y="561519"/>
            <a:ext cx="7884973" cy="57349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60599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2153514" y="561519"/>
            <a:ext cx="7884973" cy="57349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13080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2153514" y="561519"/>
            <a:ext cx="7884973" cy="57349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067616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2153514" y="561519"/>
            <a:ext cx="7884973" cy="57349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53066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2153514" y="548819"/>
            <a:ext cx="7884973" cy="57349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663355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2153513" y="548819"/>
            <a:ext cx="7884973" cy="57349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190224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2153513" y="548819"/>
            <a:ext cx="7884973" cy="57349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13221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A10D7E8-7049-4CCB-A0CE-BD98A89F510D}"/>
              </a:ext>
            </a:extLst>
          </p:cNvPr>
          <p:cNvSpPr/>
          <p:nvPr/>
        </p:nvSpPr>
        <p:spPr>
          <a:xfrm>
            <a:off x="4514988" y="560176"/>
            <a:ext cx="720000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50950" indent="-1250950">
              <a:spcBef>
                <a:spcPts val="300"/>
              </a:spcBef>
              <a:spcAft>
                <a:spcPts val="300"/>
              </a:spcAft>
            </a:pPr>
            <a:r>
              <a:rPr lang="en-AU" sz="1200" dirty="0">
                <a:latin typeface="Arial" panose="020B0604020202020204" pitchFamily="34" charset="0"/>
                <a:cs typeface="Arial" panose="020B0604020202020204" pitchFamily="34" charset="0"/>
              </a:rPr>
              <a:t>Figure 8.1.1 	Deceased Kidney Donor Type - Australia 2014-2023</a:t>
            </a:r>
          </a:p>
          <a:p>
            <a:pPr marL="1250950" indent="-1250950">
              <a:spcBef>
                <a:spcPts val="300"/>
              </a:spcBef>
              <a:spcAft>
                <a:spcPts val="300"/>
              </a:spcAft>
            </a:pPr>
            <a:r>
              <a:rPr lang="en-AU" sz="1200" dirty="0">
                <a:latin typeface="Arial" panose="020B0604020202020204" pitchFamily="34" charset="0"/>
                <a:cs typeface="Arial" panose="020B0604020202020204" pitchFamily="34" charset="0"/>
              </a:rPr>
              <a:t>Figure 8.1.2 	Deceased Kidney Donor Type - New Zealand 2014-2023</a:t>
            </a:r>
          </a:p>
          <a:p>
            <a:pPr marL="1250950" indent="-1250950">
              <a:spcBef>
                <a:spcPts val="300"/>
              </a:spcBef>
              <a:spcAft>
                <a:spcPts val="300"/>
              </a:spcAft>
            </a:pPr>
            <a:r>
              <a:rPr lang="en-AU" sz="1200" dirty="0">
                <a:latin typeface="Arial" panose="020B0604020202020204" pitchFamily="34" charset="0"/>
                <a:cs typeface="Arial" panose="020B0604020202020204" pitchFamily="34" charset="0"/>
              </a:rPr>
              <a:t>Figure 8.2.1 	Cause of Donor Death - Australia 2014-2023</a:t>
            </a:r>
          </a:p>
          <a:p>
            <a:pPr marL="1250950" indent="-1250950">
              <a:spcBef>
                <a:spcPts val="300"/>
              </a:spcBef>
              <a:spcAft>
                <a:spcPts val="300"/>
              </a:spcAft>
            </a:pPr>
            <a:r>
              <a:rPr lang="en-AU" sz="1200" dirty="0">
                <a:latin typeface="Arial" panose="020B0604020202020204" pitchFamily="34" charset="0"/>
                <a:cs typeface="Arial" panose="020B0604020202020204" pitchFamily="34" charset="0"/>
              </a:rPr>
              <a:t>Figure 8.2.2 	Cause of Donor Death - New Zealand 2014-2023</a:t>
            </a:r>
          </a:p>
          <a:p>
            <a:pPr marL="1250950" indent="-1250950">
              <a:spcBef>
                <a:spcPts val="300"/>
              </a:spcBef>
              <a:spcAft>
                <a:spcPts val="300"/>
              </a:spcAft>
            </a:pPr>
            <a:r>
              <a:rPr lang="en-AU" sz="1200" dirty="0">
                <a:latin typeface="Arial" panose="020B0604020202020204" pitchFamily="34" charset="0"/>
                <a:cs typeface="Arial" panose="020B0604020202020204" pitchFamily="34" charset="0"/>
              </a:rPr>
              <a:t>Figure 8.3.1 	Deceased Kidney Donor Age - Australia 1989-2023</a:t>
            </a:r>
          </a:p>
          <a:p>
            <a:pPr marL="1250950" indent="-1250950">
              <a:spcBef>
                <a:spcPts val="300"/>
              </a:spcBef>
              <a:spcAft>
                <a:spcPts val="300"/>
              </a:spcAft>
            </a:pPr>
            <a:r>
              <a:rPr lang="en-AU" sz="1200" dirty="0">
                <a:latin typeface="Arial" panose="020B0604020202020204" pitchFamily="34" charset="0"/>
                <a:cs typeface="Arial" panose="020B0604020202020204" pitchFamily="34" charset="0"/>
              </a:rPr>
              <a:t>Figure 8.3.2 	Deceased Kidney Donor Age - New Zealand 1993-2023</a:t>
            </a:r>
          </a:p>
          <a:p>
            <a:pPr marL="1250950" indent="-1250950">
              <a:spcBef>
                <a:spcPts val="300"/>
              </a:spcBef>
              <a:spcAft>
                <a:spcPts val="300"/>
              </a:spcAft>
            </a:pPr>
            <a:r>
              <a:rPr lang="en-AU" sz="1200" dirty="0">
                <a:latin typeface="Arial" panose="020B0604020202020204" pitchFamily="34" charset="0"/>
                <a:cs typeface="Arial" panose="020B0604020202020204" pitchFamily="34" charset="0"/>
              </a:rPr>
              <a:t>Figure 8.4.1 	Deceased Kidney Donor KDRI - Australia 2004-2023</a:t>
            </a:r>
          </a:p>
          <a:p>
            <a:pPr marL="1250950" indent="-1250950">
              <a:spcBef>
                <a:spcPts val="300"/>
              </a:spcBef>
              <a:spcAft>
                <a:spcPts val="300"/>
              </a:spcAft>
            </a:pPr>
            <a:r>
              <a:rPr lang="en-AU" sz="1200" dirty="0">
                <a:latin typeface="Arial" panose="020B0604020202020204" pitchFamily="34" charset="0"/>
                <a:cs typeface="Arial" panose="020B0604020202020204" pitchFamily="34" charset="0"/>
              </a:rPr>
              <a:t>Figure 8.4.2 	Deceased Kidney Donor KDRI - New Zealand 2004-2023</a:t>
            </a:r>
          </a:p>
          <a:p>
            <a:pPr marL="1250950" indent="-1250950">
              <a:spcBef>
                <a:spcPts val="300"/>
              </a:spcBef>
              <a:spcAft>
                <a:spcPts val="300"/>
              </a:spcAft>
            </a:pPr>
            <a:r>
              <a:rPr lang="en-AU" sz="1200" dirty="0">
                <a:latin typeface="Arial" panose="020B0604020202020204" pitchFamily="34" charset="0"/>
                <a:cs typeface="Arial" panose="020B0604020202020204" pitchFamily="34" charset="0"/>
              </a:rPr>
              <a:t>Figure 8.5 	Deceased Kidney Donor KDPI by Transplant Hospital - Australia and New Zealand 2019-2023</a:t>
            </a:r>
          </a:p>
          <a:p>
            <a:pPr marL="1250950" indent="-1250950">
              <a:spcBef>
                <a:spcPts val="300"/>
              </a:spcBef>
              <a:spcAft>
                <a:spcPts val="300"/>
              </a:spcAft>
            </a:pPr>
            <a:r>
              <a:rPr lang="en-AU" sz="1200" dirty="0">
                <a:latin typeface="Arial" panose="020B0604020202020204" pitchFamily="34" charset="0"/>
                <a:cs typeface="Arial" panose="020B0604020202020204" pitchFamily="34" charset="0"/>
              </a:rPr>
              <a:t>Figure 8.6 	Deceased Kidney Donor KDPI by Transplant Region - Australia and New Zealand 2019-2023</a:t>
            </a:r>
          </a:p>
          <a:p>
            <a:pPr marL="1250950" indent="-1250950">
              <a:spcBef>
                <a:spcPts val="300"/>
              </a:spcBef>
              <a:spcAft>
                <a:spcPts val="300"/>
              </a:spcAft>
            </a:pPr>
            <a:r>
              <a:rPr lang="en-AU" sz="1200" dirty="0">
                <a:latin typeface="Arial" panose="020B0604020202020204" pitchFamily="34" charset="0"/>
                <a:cs typeface="Arial" panose="020B0604020202020204" pitchFamily="34" charset="0"/>
              </a:rPr>
              <a:t>Figure 8.7.1 	Non-utilisation Rate of Retrieved Kidneys - Australia 2014-2023</a:t>
            </a:r>
          </a:p>
          <a:p>
            <a:pPr marL="1250950" indent="-1250950">
              <a:spcBef>
                <a:spcPts val="300"/>
              </a:spcBef>
              <a:spcAft>
                <a:spcPts val="300"/>
              </a:spcAft>
            </a:pPr>
            <a:r>
              <a:rPr lang="en-AU" sz="1200" dirty="0">
                <a:latin typeface="Arial" panose="020B0604020202020204" pitchFamily="34" charset="0"/>
                <a:cs typeface="Arial" panose="020B0604020202020204" pitchFamily="34" charset="0"/>
              </a:rPr>
              <a:t>Figure 8.7.2 	Non-utilisation Rate of Retrieved Kidneys - New Zealand 2014-2023</a:t>
            </a:r>
          </a:p>
          <a:p>
            <a:pPr marL="1250950" indent="-1250950">
              <a:spcBef>
                <a:spcPts val="300"/>
              </a:spcBef>
              <a:spcAft>
                <a:spcPts val="300"/>
              </a:spcAft>
            </a:pPr>
            <a:r>
              <a:rPr lang="en-AU" sz="1200" dirty="0">
                <a:latin typeface="Arial" panose="020B0604020202020204" pitchFamily="34" charset="0"/>
                <a:cs typeface="Arial" panose="020B0604020202020204" pitchFamily="34" charset="0"/>
              </a:rPr>
              <a:t>Figure 8.8.1 	Living Donor Percentage of Transplants - Australia - Stratified by Age of Recipient, 2016-2019 vs 2020-2023</a:t>
            </a:r>
          </a:p>
          <a:p>
            <a:pPr marL="1250950" indent="-1250950">
              <a:spcBef>
                <a:spcPts val="300"/>
              </a:spcBef>
              <a:spcAft>
                <a:spcPts val="300"/>
              </a:spcAft>
            </a:pPr>
            <a:r>
              <a:rPr lang="en-AU" sz="1200" dirty="0">
                <a:latin typeface="Arial" panose="020B0604020202020204" pitchFamily="34" charset="0"/>
                <a:cs typeface="Arial" panose="020B0604020202020204" pitchFamily="34" charset="0"/>
              </a:rPr>
              <a:t>Figure 8.8.2	Living Donor Percentage of Transplants - New Zealand - Stratified by Age of Recipient, 2016-2019 vs 2020-2023</a:t>
            </a:r>
          </a:p>
          <a:p>
            <a:pPr marL="1250950" indent="-1250950">
              <a:spcBef>
                <a:spcPts val="300"/>
              </a:spcBef>
              <a:spcAft>
                <a:spcPts val="300"/>
              </a:spcAft>
            </a:pPr>
            <a:r>
              <a:rPr lang="en-AU" sz="1200" dirty="0">
                <a:latin typeface="Arial" panose="020B0604020202020204" pitchFamily="34" charset="0"/>
                <a:cs typeface="Arial" panose="020B0604020202020204" pitchFamily="34" charset="0"/>
              </a:rPr>
              <a:t>Figure 8.9 	Living Donor Percentage of Transplants by Transplant Region - Age 25-44, 2016-2019 vs 2020-2023</a:t>
            </a:r>
          </a:p>
          <a:p>
            <a:pPr marL="1250950" indent="-1250950">
              <a:spcBef>
                <a:spcPts val="300"/>
              </a:spcBef>
              <a:spcAft>
                <a:spcPts val="300"/>
              </a:spcAft>
            </a:pPr>
            <a:r>
              <a:rPr lang="en-AU" sz="1200" dirty="0">
                <a:latin typeface="Arial" panose="020B0604020202020204" pitchFamily="34" charset="0"/>
                <a:cs typeface="Arial" panose="020B0604020202020204" pitchFamily="34" charset="0"/>
              </a:rPr>
              <a:t>Figure 8.10.1	Living Kidney Donor Age - Australia 2014-2023</a:t>
            </a:r>
          </a:p>
          <a:p>
            <a:pPr marL="1250950" indent="-1250950">
              <a:spcBef>
                <a:spcPts val="300"/>
              </a:spcBef>
              <a:spcAft>
                <a:spcPts val="300"/>
              </a:spcAft>
            </a:pPr>
            <a:r>
              <a:rPr lang="en-AU" sz="1200" dirty="0">
                <a:latin typeface="Arial" panose="020B0604020202020204" pitchFamily="34" charset="0"/>
                <a:cs typeface="Arial" panose="020B0604020202020204" pitchFamily="34" charset="0"/>
              </a:rPr>
              <a:t>Figure 8.10.2 	Living Kidney Donor Age - New Zealand 2014-2023</a:t>
            </a:r>
          </a:p>
          <a:p>
            <a:pPr marL="1250950" indent="-1250950">
              <a:spcBef>
                <a:spcPts val="300"/>
              </a:spcBef>
              <a:spcAft>
                <a:spcPts val="300"/>
              </a:spcAft>
            </a:pPr>
            <a:r>
              <a:rPr lang="en-AU" sz="1200" dirty="0">
                <a:latin typeface="Arial" panose="020B0604020202020204" pitchFamily="34" charset="0"/>
                <a:cs typeface="Arial" panose="020B0604020202020204" pitchFamily="34" charset="0"/>
              </a:rPr>
              <a:t>Figure 8.11.1 	Source of Living Kidney Donor - Australia 2014-2023</a:t>
            </a:r>
          </a:p>
          <a:p>
            <a:pPr marL="1250950" indent="-1250950">
              <a:spcBef>
                <a:spcPts val="300"/>
              </a:spcBef>
              <a:spcAft>
                <a:spcPts val="300"/>
              </a:spcAft>
            </a:pPr>
            <a:r>
              <a:rPr lang="en-AU" sz="1200" dirty="0">
                <a:latin typeface="Arial" panose="020B0604020202020204" pitchFamily="34" charset="0"/>
                <a:cs typeface="Arial" panose="020B0604020202020204" pitchFamily="34" charset="0"/>
              </a:rPr>
              <a:t>Figure 8.11.2 	Source of Living Kidney Donor - New Zealand 2014-2023</a:t>
            </a:r>
          </a:p>
        </p:txBody>
      </p:sp>
      <p:pic>
        <p:nvPicPr>
          <p:cNvPr id="4" name="Graphic 3" descr="Bar chart RTL">
            <a:extLst>
              <a:ext uri="{FF2B5EF4-FFF2-40B4-BE49-F238E27FC236}">
                <a16:creationId xmlns:a16="http://schemas.microsoft.com/office/drawing/2014/main" id="{E74C6A5F-0F6C-4144-8833-EFE6EBD44E8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177456" y="2217683"/>
            <a:ext cx="2804022" cy="2804022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16DE45F5-1AD8-444A-A88F-B26ED6F04E6E}"/>
              </a:ext>
            </a:extLst>
          </p:cNvPr>
          <p:cNvSpPr/>
          <p:nvPr/>
        </p:nvSpPr>
        <p:spPr>
          <a:xfrm>
            <a:off x="473838" y="482325"/>
            <a:ext cx="4371515" cy="1064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AU" sz="4800" dirty="0">
                <a:solidFill>
                  <a:schemeClr val="accent2"/>
                </a:solidFill>
              </a:rPr>
              <a:t>List of Figures</a:t>
            </a:r>
          </a:p>
        </p:txBody>
      </p:sp>
    </p:spTree>
    <p:extLst>
      <p:ext uri="{BB962C8B-B14F-4D97-AF65-F5344CB8AC3E}">
        <p14:creationId xmlns:p14="http://schemas.microsoft.com/office/powerpoint/2010/main" val="396571384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2153514" y="548819"/>
            <a:ext cx="7884972" cy="5734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932056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2153513" y="548819"/>
            <a:ext cx="7884972" cy="5734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12933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2152013" y="560428"/>
            <a:ext cx="7887973" cy="5737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15770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2153514" y="561519"/>
            <a:ext cx="7884973" cy="57349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73074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2152014" y="560428"/>
            <a:ext cx="7887972" cy="57371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2645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2153514" y="561519"/>
            <a:ext cx="7884973" cy="57349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18159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2153514" y="561519"/>
            <a:ext cx="7884973" cy="57349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82352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2153514" y="561519"/>
            <a:ext cx="7884973" cy="57349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79125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AU"/>
            </a:p>
          </p:txBody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2153514" y="561519"/>
            <a:ext cx="7884973" cy="57349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8518516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102</TotalTime>
  <Words>260</Words>
  <Application>Microsoft Office PowerPoint</Application>
  <PresentationFormat>Widescreen</PresentationFormat>
  <Paragraphs>23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Arial</vt:lpstr>
      <vt:lpstr>Trebuchet MS</vt:lpstr>
      <vt:lpstr>Wingdings 3</vt:lpstr>
      <vt:lpstr>Facet</vt:lpstr>
      <vt:lpstr>Kidney Donation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ANZDATA AR 2024 - Kidney Donation</dc:title>
  <dc:creator>ANZ DATA</dc:creator>
  <cp:keywords>#kidneydonation, #ANZDATA </cp:keywords>
  <cp:lastModifiedBy>Tara Hurst</cp:lastModifiedBy>
  <cp:revision>18</cp:revision>
  <dcterms:created xsi:type="dcterms:W3CDTF">2019-09-24T02:19:39Z</dcterms:created>
  <dcterms:modified xsi:type="dcterms:W3CDTF">2024-11-25T22:41:31Z</dcterms:modified>
  <cp:category>47th Annual Report 2024</cp:category>
  <cp:contentStatus/>
</cp:coreProperties>
</file>