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81" r:id="rId4"/>
    <p:sldId id="278" r:id="rId5"/>
    <p:sldId id="272" r:id="rId6"/>
    <p:sldId id="277" r:id="rId7"/>
    <p:sldId id="273" r:id="rId8"/>
    <p:sldId id="275" r:id="rId9"/>
    <p:sldId id="276" r:id="rId10"/>
    <p:sldId id="274" r:id="rId11"/>
    <p:sldId id="279" r:id="rId12"/>
    <p:sldId id="280" r:id="rId13"/>
    <p:sldId id="282" r:id="rId14"/>
    <p:sldId id="284" r:id="rId15"/>
    <p:sldId id="283" r:id="rId16"/>
    <p:sldId id="285" r:id="rId17"/>
    <p:sldId id="286" r:id="rId18"/>
    <p:sldId id="287" r:id="rId19"/>
    <p:sldId id="289" r:id="rId20"/>
    <p:sldId id="290" r:id="rId21"/>
    <p:sldId id="296" r:id="rId22"/>
    <p:sldId id="295" r:id="rId23"/>
    <p:sldId id="294" r:id="rId24"/>
    <p:sldId id="293" r:id="rId25"/>
    <p:sldId id="292" r:id="rId26"/>
    <p:sldId id="291" r:id="rId27"/>
    <p:sldId id="297" r:id="rId28"/>
    <p:sldId id="298" r:id="rId29"/>
    <p:sldId id="303" r:id="rId30"/>
    <p:sldId id="302" r:id="rId31"/>
    <p:sldId id="301" r:id="rId32"/>
    <p:sldId id="300" r:id="rId33"/>
    <p:sldId id="271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10 </a:t>
            </a:r>
            <a:br>
              <a:rPr lang="en-AU" dirty="0"/>
            </a:br>
            <a:r>
              <a:rPr lang="en-AU" sz="3600" dirty="0"/>
              <a:t>Eye and Tissue Donation &amp; Transplantation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2024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31-December-2023)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656BCDC-9A97-131F-A0EE-17C2783590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1537951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5410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95E1D7C-CFAF-3E14-6D72-F60741AFBF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4057772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3400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7A2AC38-B558-D3F1-5DFE-51921684F7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7614379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3088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6AC79A6-1D37-95CA-CA12-471E9E7E1F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8716897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6707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1C225CF-F884-1324-768D-6F41ACF461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9756411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1232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9BA78C3-3FC0-BBFC-3B30-BAC4BFA7B6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2411030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7395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9C8042E-08DB-1619-5CB9-D857A11A80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1811997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9837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216D4F6-0BC6-956C-BDA5-701BE97D96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6837629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4801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BA58E85-4D75-379C-FA9F-A602456EF7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1747278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1546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8524017-2F65-1C9B-CB08-448B7F657A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7521623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41632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6" descr="Bar chart RTL">
            <a:extLst>
              <a:ext uri="{FF2B5EF4-FFF2-40B4-BE49-F238E27FC236}">
                <a16:creationId xmlns:a16="http://schemas.microsoft.com/office/drawing/2014/main" id="{2A3F67E6-DFED-3A16-50C8-E252B8791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94577" y="3763155"/>
            <a:ext cx="2379690" cy="23796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E5208C-C072-FCB1-1BAA-22CB69B978F5}"/>
              </a:ext>
            </a:extLst>
          </p:cNvPr>
          <p:cNvSpPr/>
          <p:nvPr/>
        </p:nvSpPr>
        <p:spPr>
          <a:xfrm>
            <a:off x="705246" y="988923"/>
            <a:ext cx="4371515" cy="10646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800" dirty="0">
                <a:solidFill>
                  <a:schemeClr val="accent2"/>
                </a:solidFill>
              </a:rPr>
              <a:t>List of Figures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1E8050-FDC3-045F-39C7-EE2A82730E0B}"/>
              </a:ext>
            </a:extLst>
          </p:cNvPr>
          <p:cNvSpPr/>
          <p:nvPr/>
        </p:nvSpPr>
        <p:spPr>
          <a:xfrm>
            <a:off x="2648625" y="2272436"/>
            <a:ext cx="9066363" cy="38866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10.1 	Tissue Donors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by Donation Pathway, 2019-2023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10.2 	Tissue Donors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by Jurisdiction, 2019-2023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10.3 	Tissue Donors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by Age Range, 2019-2023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10.4 	Number of Donors by Age Range and Donor Pathway, 2019-2023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10.5 	Donations by Donation Pathway: Overall Australia, 2019-2023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10.6 	Total Tissue Donations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by Jurisdiction, 2019-2023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10.7 	Tissue Donations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from Living Donors by Jurisdiction, 2019-2023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10.8 	Tissue Donations from Deceased Donors by Jurisdiction, 2019-2023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10.9 	Solid Organ and Tissue Donations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from Deceased Donors by Jurisdiction, 2019-2023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10.10 Musculoskeletal Tissue Donations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from Living Donors by Jurisdiction, 2019-2023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10.11 Musculoskeletal Tissue Donations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from Deceased Donors by Jurisdiction, 2019-2023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10.12 Cardiovascular Tissue Donations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from Living Donors by Jurisdiction, 2019-2023</a:t>
            </a:r>
            <a:endParaRPr lang="en-AU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10.13 Cardiovascular Tissue Donations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from Deceased Donors by Jurisdiction, 2019-2023</a:t>
            </a:r>
            <a:endParaRPr lang="en-AU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10.14 Skin Tissue Donations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from Deceased Donors by Jurisdiction, 2019-2023</a:t>
            </a:r>
            <a:endParaRPr lang="en-AU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6F39465-8DBE-65C3-895C-6DBBBE2BB4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626676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32072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C87442A-5CDE-8848-F8E4-4D95A46D54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6986169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6763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FC3F968-437F-38E2-7318-518745198E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9575982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5636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E3FE373-DA36-716C-317C-EDA63651FF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2583931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7261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6978C6E-ECA1-8FD4-C622-37052FF266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895717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8919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0D58836-4BA6-DBB9-247A-D9295BA1A2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7253636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05515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11A2C3D-2C0F-1ED8-D575-2855DEC56A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4863638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89848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15716EA-CB2C-CAA3-05D4-9EB1776932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5905196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58348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D1C9C68-ED6F-0DDD-8FDC-33BAA2AE48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6445095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27733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C8FB6B9-D3C6-95E1-E8A0-23E568C71C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6937446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3406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6" descr="Bar chart RTL">
            <a:extLst>
              <a:ext uri="{FF2B5EF4-FFF2-40B4-BE49-F238E27FC236}">
                <a16:creationId xmlns:a16="http://schemas.microsoft.com/office/drawing/2014/main" id="{2A3F67E6-DFED-3A16-50C8-E252B8791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65220" y="3832436"/>
            <a:ext cx="2379690" cy="23796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E5208C-C072-FCB1-1BAA-22CB69B978F5}"/>
              </a:ext>
            </a:extLst>
          </p:cNvPr>
          <p:cNvSpPr/>
          <p:nvPr/>
        </p:nvSpPr>
        <p:spPr>
          <a:xfrm>
            <a:off x="705246" y="988923"/>
            <a:ext cx="4371515" cy="10646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800">
                <a:solidFill>
                  <a:schemeClr val="accent2"/>
                </a:solidFill>
              </a:rPr>
              <a:t>List of Figures</a:t>
            </a:r>
            <a:endParaRPr lang="en-AU" sz="4800" dirty="0">
              <a:solidFill>
                <a:schemeClr val="accent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1E8050-FDC3-045F-39C7-EE2A82730E0B}"/>
              </a:ext>
            </a:extLst>
          </p:cNvPr>
          <p:cNvSpPr/>
          <p:nvPr/>
        </p:nvSpPr>
        <p:spPr>
          <a:xfrm>
            <a:off x="2571801" y="2062040"/>
            <a:ext cx="9183456" cy="412587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000" indent="-1080000">
              <a:lnSpc>
                <a:spcPct val="113000"/>
              </a:lnSpc>
              <a:tabLst>
                <a:tab pos="1438275" algn="l"/>
              </a:tabLst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10.15 Pancreas Islet Donations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from Deceased Donors by Jurisdiction, 2019-2023</a:t>
            </a:r>
            <a:endParaRPr lang="en-AU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88000" indent="-1080000">
              <a:lnSpc>
                <a:spcPct val="113000"/>
              </a:lnSpc>
              <a:tabLst>
                <a:tab pos="1438275" algn="l"/>
              </a:tabLst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10.16 Notified Tissue Transplants and Recipients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), 2019-2023</a:t>
            </a:r>
            <a:endParaRPr lang="en-AU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88000" indent="-1080000">
              <a:lnSpc>
                <a:spcPct val="113000"/>
              </a:lnSpc>
              <a:tabLst>
                <a:tab pos="1438275" algn="l"/>
              </a:tabLst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10.17 Number of Notified Musculoskeletal Transplants and Recipients by Jurisdiction, 2023</a:t>
            </a:r>
            <a:endParaRPr lang="en-AU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88000" indent="-1080000">
              <a:lnSpc>
                <a:spcPct val="113000"/>
              </a:lnSpc>
              <a:tabLst>
                <a:tab pos="1438275" algn="l"/>
              </a:tabLst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10.18 Number of Notified Cardiovascular Transplants and Recipients by Jurisdiction, 2023	</a:t>
            </a:r>
          </a:p>
          <a:p>
            <a:pPr marL="1188000" indent="-1080000">
              <a:lnSpc>
                <a:spcPct val="113000"/>
              </a:lnSpc>
              <a:tabLst>
                <a:tab pos="1438275" algn="l"/>
              </a:tabLst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10.19 Number of Notified Skin Tissue Transplants and Recipients by Jurisdiction, 2023</a:t>
            </a:r>
            <a:endParaRPr lang="en-AU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88000" indent="-1080000">
              <a:lnSpc>
                <a:spcPct val="113000"/>
              </a:lnSpc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10.20 Number of Pancreas Islet Tissue Transplants and Recipients by Jurisdiction, 2023</a:t>
            </a:r>
            <a:endParaRPr lang="en-AU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88000" indent="-1080000">
              <a:lnSpc>
                <a:spcPct val="113000"/>
              </a:lnSpc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10.21 Eye Donors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by Jurisdiction, 2019-2023</a:t>
            </a:r>
            <a:endParaRPr lang="en-AU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88000" indent="-1080000">
              <a:lnSpc>
                <a:spcPct val="113000"/>
              </a:lnSpc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10.22 Number of Eye Donors by Donation Pathway, Australia, 	2019-2023</a:t>
            </a:r>
            <a:endParaRPr lang="en-AU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88000" indent="-1080000">
              <a:lnSpc>
                <a:spcPct val="113000"/>
              </a:lnSpc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10.23 Eye Donors only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by Jurisdiction, 2019-2023</a:t>
            </a:r>
            <a:endParaRPr lang="en-AU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88000" indent="-1080000">
              <a:lnSpc>
                <a:spcPct val="113000"/>
              </a:lnSpc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10.24 Eye and Tissue Donors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by Jurisdiction, 2019-2023</a:t>
            </a:r>
            <a:endParaRPr lang="en-AU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88000" indent="-1080000">
              <a:lnSpc>
                <a:spcPct val="113000"/>
              </a:lnSpc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10.25	Eye and Solid Organ Donors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by Jurisdiction, 2019-2023</a:t>
            </a:r>
            <a:endParaRPr lang="en-AU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88000" indent="-1080000">
              <a:lnSpc>
                <a:spcPct val="113000"/>
              </a:lnSpc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10.26 Eye, Tissue and Solid Organ Donors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by Jurisdiction, 2019-2023</a:t>
            </a:r>
            <a:endParaRPr lang="en-AU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88000" indent="-1080000">
              <a:lnSpc>
                <a:spcPct val="113000"/>
              </a:lnSpc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10.27 Eye Donors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by Age Range, 2019-2023</a:t>
            </a:r>
            <a:endParaRPr lang="en-AU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88000" indent="-1080000">
              <a:lnSpc>
                <a:spcPct val="113000"/>
              </a:lnSpc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10.28 Corneas Transplanted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by Jurisdiction, 2019-2023</a:t>
            </a:r>
            <a:endParaRPr lang="en-AU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88000" indent="-1080000">
              <a:lnSpc>
                <a:spcPct val="113000"/>
              </a:lnSpc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10.29 Sclera Units Transplanted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by Jurisdiction, 2019-2023</a:t>
            </a:r>
            <a:endParaRPr lang="en-AU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9885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7D2F790-151D-95F7-C98B-96D0005226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3018802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00709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ECD988A-1363-5A17-F84E-27B5100152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1156851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5799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0BBC1EE-C13F-40A5-C6E3-9598286720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737892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78100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414142"/>
                </a:solidFill>
                <a:latin typeface="AreaNormal-Regular" pitchFamily="50" charset="0"/>
              </a:rPr>
              <a:t>H Opdam, C Davies, K Marshall, G Irish 28th Report, Section 10: Eye and Tissue Donation and</a:t>
            </a:r>
          </a:p>
          <a:p>
            <a:pPr algn="l"/>
            <a:r>
              <a:rPr lang="en-US" sz="1800" b="0" i="0" u="none" strike="noStrike" baseline="0" dirty="0">
                <a:solidFill>
                  <a:srgbClr val="414142"/>
                </a:solidFill>
                <a:latin typeface="AreaNormal-Regular" pitchFamily="50" charset="0"/>
              </a:rPr>
              <a:t>Transplantation. Australia and New Zealand Organ Donation Registry, Adelaide, Australia. 2024.</a:t>
            </a:r>
          </a:p>
          <a:p>
            <a:pPr algn="l"/>
            <a:r>
              <a:rPr lang="en-US" sz="1800" b="0" i="0" u="none" strike="noStrike" baseline="0" dirty="0">
                <a:solidFill>
                  <a:srgbClr val="414142"/>
                </a:solidFill>
                <a:latin typeface="AreaNormal-Regular" pitchFamily="50" charset="0"/>
              </a:rPr>
              <a:t>Available at </a:t>
            </a:r>
            <a:r>
              <a:rPr lang="en-US" sz="1800" b="0" i="0" u="none" strike="noStrike" baseline="0" dirty="0">
                <a:solidFill>
                  <a:srgbClr val="215E9F"/>
                </a:solidFill>
                <a:latin typeface="AreaNormal-Regular" pitchFamily="50" charset="0"/>
              </a:rPr>
              <a:t>https://www.anzdata.org.au/anzod/publications-2/annual-reports/</a:t>
            </a:r>
            <a:endParaRPr lang="en-A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12304AE-43DF-BA02-EE3C-2BB7E6F6DE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0131213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5251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E490E3D-3DDC-E80B-5A11-000FD9EC5C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954216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0751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E8BDD48-B868-7163-E5B8-7FD8ED2369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4299374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2002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14BABC5-E263-F4FF-57FC-7F4E40C8FB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1538008"/>
              </p:ext>
            </p:extLst>
          </p:nvPr>
        </p:nvGraphicFramePr>
        <p:xfrm>
          <a:off x="2032000" y="725488"/>
          <a:ext cx="8128000" cy="540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4298803" imgH="22811602" progId="PBrush">
                  <p:embed/>
                </p:oleObj>
              </mc:Choice>
              <mc:Fallback>
                <p:oleObj name="Bitmap Image" r:id="rId2" imgW="34298803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32000" y="725488"/>
                        <a:ext cx="8128000" cy="5405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207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7AD3DC5-0DAB-5706-F2E8-541063F11D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4741822"/>
              </p:ext>
            </p:extLst>
          </p:nvPr>
        </p:nvGraphicFramePr>
        <p:xfrm>
          <a:off x="2521541" y="88079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21541" y="88079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9585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155F889-B5C4-81C7-A447-8066A5EF60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053417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400794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2674</TotalTime>
  <Words>475</Words>
  <Application>Microsoft Office PowerPoint</Application>
  <PresentationFormat>Widescreen</PresentationFormat>
  <Paragraphs>38</Paragraphs>
  <Slides>33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AreaNormal-Regular</vt:lpstr>
      <vt:lpstr>Arial</vt:lpstr>
      <vt:lpstr>Calibri</vt:lpstr>
      <vt:lpstr>Trebuchet MS</vt:lpstr>
      <vt:lpstr>Wingdings 3</vt:lpstr>
      <vt:lpstr>Facet</vt:lpstr>
      <vt:lpstr>Bitmap Image</vt:lpstr>
      <vt:lpstr>Section 10  Eye and Tissue Donation &amp; Transplantation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Company>ANZOD Registry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ANZOD AR 2024 </dc:title>
  <dc:subject>Eye and Tissue Donation</dc:subject>
  <dc:creator>ANZOD</dc:creator>
  <cp:keywords>Eye and Tissue Donation, Eye, tissue, donation</cp:keywords>
  <cp:lastModifiedBy>Kelly Marshall</cp:lastModifiedBy>
  <cp:revision>35</cp:revision>
  <dcterms:created xsi:type="dcterms:W3CDTF">2019-07-29T04:10:28Z</dcterms:created>
  <dcterms:modified xsi:type="dcterms:W3CDTF">2024-06-06T06:20:33Z</dcterms:modified>
  <cp:category>ANZOD</cp:category>
  <cp:contentStatus/>
</cp:coreProperties>
</file>